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147481297" r:id="rId2"/>
    <p:sldId id="263" r:id="rId3"/>
    <p:sldId id="258" r:id="rId4"/>
    <p:sldId id="259" r:id="rId5"/>
    <p:sldId id="260" r:id="rId6"/>
    <p:sldId id="261" r:id="rId7"/>
    <p:sldId id="214748129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4635"/>
  </p:normalViewPr>
  <p:slideViewPr>
    <p:cSldViewPr snapToGrid="0">
      <p:cViewPr varScale="1">
        <p:scale>
          <a:sx n="101" d="100"/>
          <a:sy n="101" d="100"/>
        </p:scale>
        <p:origin x="87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Fileserver\HumanResources\is50fs50\Human%20Resources__DepartmentsNY\Compensation\Pay%20Transparency\Ireland\Ireland%20GPG%20Data%20Review_09.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Charts!$E$13</c:f>
              <c:strCache>
                <c:ptCount val="1"/>
                <c:pt idx="0">
                  <c:v>Female</c:v>
                </c:pt>
              </c:strCache>
            </c:strRef>
          </c:tx>
          <c:spPr>
            <a:solidFill>
              <a:schemeClr val="bg2">
                <a:lumMod val="90000"/>
              </a:schemeClr>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Charts!$D$14:$D$17</c:f>
              <c:strCache>
                <c:ptCount val="4"/>
                <c:pt idx="0">
                  <c:v>Q4</c:v>
                </c:pt>
                <c:pt idx="1">
                  <c:v>Q3</c:v>
                </c:pt>
                <c:pt idx="2">
                  <c:v>Q2</c:v>
                </c:pt>
                <c:pt idx="3">
                  <c:v>Q1</c:v>
                </c:pt>
              </c:strCache>
            </c:strRef>
          </c:cat>
          <c:val>
            <c:numRef>
              <c:f>Charts!$E$14:$E$17</c:f>
              <c:numCache>
                <c:formatCode>General</c:formatCode>
                <c:ptCount val="4"/>
                <c:pt idx="2" formatCode="0%">
                  <c:v>0.24</c:v>
                </c:pt>
                <c:pt idx="3" formatCode="0%">
                  <c:v>0.52</c:v>
                </c:pt>
              </c:numCache>
            </c:numRef>
          </c:val>
          <c:extLst>
            <c:ext xmlns:c16="http://schemas.microsoft.com/office/drawing/2014/chart" uri="{C3380CC4-5D6E-409C-BE32-E72D297353CC}">
              <c16:uniqueId val="{00000000-DB79-49F0-B6E5-CE20673214EF}"/>
            </c:ext>
          </c:extLst>
        </c:ser>
        <c:ser>
          <c:idx val="1"/>
          <c:order val="1"/>
          <c:tx>
            <c:strRef>
              <c:f>Charts!$F$13</c:f>
              <c:strCache>
                <c:ptCount val="1"/>
                <c:pt idx="0">
                  <c:v>Male</c:v>
                </c:pt>
              </c:strCache>
            </c:strRef>
          </c:tx>
          <c:spPr>
            <a:solidFill>
              <a:schemeClr val="accent6">
                <a:lumMod val="90000"/>
              </a:schemeClr>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Charts!$D$14:$D$17</c:f>
              <c:strCache>
                <c:ptCount val="4"/>
                <c:pt idx="0">
                  <c:v>Q4</c:v>
                </c:pt>
                <c:pt idx="1">
                  <c:v>Q3</c:v>
                </c:pt>
                <c:pt idx="2">
                  <c:v>Q2</c:v>
                </c:pt>
                <c:pt idx="3">
                  <c:v>Q1</c:v>
                </c:pt>
              </c:strCache>
            </c:strRef>
          </c:cat>
          <c:val>
            <c:numRef>
              <c:f>Charts!$F$14:$F$17</c:f>
              <c:numCache>
                <c:formatCode>0%</c:formatCode>
                <c:ptCount val="4"/>
                <c:pt idx="0">
                  <c:v>1</c:v>
                </c:pt>
                <c:pt idx="1">
                  <c:v>1</c:v>
                </c:pt>
                <c:pt idx="2">
                  <c:v>0.76</c:v>
                </c:pt>
                <c:pt idx="3">
                  <c:v>0.48</c:v>
                </c:pt>
              </c:numCache>
            </c:numRef>
          </c:val>
          <c:extLst>
            <c:ext xmlns:c16="http://schemas.microsoft.com/office/drawing/2014/chart" uri="{C3380CC4-5D6E-409C-BE32-E72D297353CC}">
              <c16:uniqueId val="{00000001-DB79-49F0-B6E5-CE20673214EF}"/>
            </c:ext>
          </c:extLst>
        </c:ser>
        <c:dLbls>
          <c:showLegendKey val="0"/>
          <c:showVal val="0"/>
          <c:showCatName val="0"/>
          <c:showSerName val="0"/>
          <c:showPercent val="0"/>
          <c:showBubbleSize val="0"/>
        </c:dLbls>
        <c:gapWidth val="92"/>
        <c:overlap val="-20"/>
        <c:axId val="250960479"/>
        <c:axId val="250966239"/>
      </c:barChart>
      <c:catAx>
        <c:axId val="250960479"/>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50966239"/>
        <c:crosses val="autoZero"/>
        <c:auto val="1"/>
        <c:lblAlgn val="ctr"/>
        <c:lblOffset val="100"/>
        <c:noMultiLvlLbl val="0"/>
      </c:catAx>
      <c:valAx>
        <c:axId val="25096623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5096047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1">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62000" y="2317390"/>
            <a:ext cx="4019384" cy="2140310"/>
          </a:xfrm>
        </p:spPr>
        <p:txBody>
          <a:bodyPr anchor="t"/>
          <a:lstStyle>
            <a:lvl1pPr algn="l">
              <a:defRPr sz="5000"/>
            </a:lvl1pPr>
          </a:lstStyle>
          <a:p>
            <a:r>
              <a:rPr lang="en-US"/>
              <a:t>Click to add presentation title</a:t>
            </a:r>
          </a:p>
        </p:txBody>
      </p:sp>
      <p:sp>
        <p:nvSpPr>
          <p:cNvPr id="7" name="Picture Placeholder 6">
            <a:extLst>
              <a:ext uri="{FF2B5EF4-FFF2-40B4-BE49-F238E27FC236}">
                <a16:creationId xmlns:a16="http://schemas.microsoft.com/office/drawing/2014/main" id="{BC45EABA-A51F-EC45-8B76-9F136C9FE7C6}"/>
              </a:ext>
            </a:extLst>
          </p:cNvPr>
          <p:cNvSpPr>
            <a:spLocks noGrp="1"/>
          </p:cNvSpPr>
          <p:nvPr>
            <p:ph type="pic" sz="quarter" idx="10"/>
          </p:nvPr>
        </p:nvSpPr>
        <p:spPr>
          <a:xfrm>
            <a:off x="5103223" y="1044949"/>
            <a:ext cx="7076077" cy="4458868"/>
          </a:xfrm>
          <a:solidFill>
            <a:schemeClr val="bg1"/>
          </a:solidFill>
        </p:spPr>
        <p:txBody>
          <a:bodyPr/>
          <a:lstStyle>
            <a:lvl1pPr>
              <a:defRPr>
                <a:latin typeface="+mn-lt"/>
              </a:defRPr>
            </a:lvl1pPr>
          </a:lstStyle>
          <a:p>
            <a:r>
              <a:rPr lang="en-US"/>
              <a:t>Click icon to add picture</a:t>
            </a:r>
          </a:p>
        </p:txBody>
      </p:sp>
      <p:sp>
        <p:nvSpPr>
          <p:cNvPr id="3" name="Subtitle 2"/>
          <p:cNvSpPr>
            <a:spLocks noGrp="1"/>
          </p:cNvSpPr>
          <p:nvPr>
            <p:ph type="subTitle" idx="1" hasCustomPrompt="1"/>
          </p:nvPr>
        </p:nvSpPr>
        <p:spPr>
          <a:xfrm>
            <a:off x="6096000" y="4457700"/>
            <a:ext cx="1885950" cy="1930888"/>
          </a:xfrm>
          <a:solidFill>
            <a:schemeClr val="accent1"/>
          </a:solidFill>
          <a:ln w="57150">
            <a:noFill/>
            <a:miter lim="800000"/>
          </a:ln>
        </p:spPr>
        <p:txBody>
          <a:bodyPr lIns="274320" tIns="182880" rIns="182880" bIns="182880" anchor="ctr" anchorCtr="0"/>
          <a:lstStyle>
            <a:lvl1pPr marL="0" indent="0" algn="l">
              <a:buNone/>
              <a:defRPr sz="1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a subtitle</a:t>
            </a:r>
          </a:p>
        </p:txBody>
      </p:sp>
      <p:sp>
        <p:nvSpPr>
          <p:cNvPr id="10" name="Content Placeholder 9">
            <a:extLst>
              <a:ext uri="{FF2B5EF4-FFF2-40B4-BE49-F238E27FC236}">
                <a16:creationId xmlns:a16="http://schemas.microsoft.com/office/drawing/2014/main" id="{ADB3C9EB-B6F5-0C4B-8846-B937AC21333F}"/>
              </a:ext>
            </a:extLst>
          </p:cNvPr>
          <p:cNvSpPr>
            <a:spLocks noGrp="1"/>
          </p:cNvSpPr>
          <p:nvPr>
            <p:ph sz="quarter" idx="11" hasCustomPrompt="1"/>
          </p:nvPr>
        </p:nvSpPr>
        <p:spPr>
          <a:xfrm>
            <a:off x="762000" y="4457700"/>
            <a:ext cx="2353586" cy="247057"/>
          </a:xfrm>
        </p:spPr>
        <p:txBody>
          <a:bodyPr lIns="18288"/>
          <a:lstStyle>
            <a:lvl1pPr>
              <a:lnSpc>
                <a:spcPct val="100000"/>
              </a:lnSpc>
              <a:spcBef>
                <a:spcPts val="0"/>
              </a:spcBef>
              <a:defRPr sz="1400" cap="all" baseline="0">
                <a:latin typeface="+mn-lt"/>
              </a:defRPr>
            </a:lvl1pPr>
            <a:lvl2pPr marL="119063" indent="0">
              <a:buNone/>
              <a:defRPr/>
            </a:lvl2pPr>
          </a:lstStyle>
          <a:p>
            <a:pPr lvl="0"/>
            <a:r>
              <a:rPr lang="en-US"/>
              <a:t>Click to ADD Date</a:t>
            </a:r>
          </a:p>
        </p:txBody>
      </p:sp>
      <p:pic>
        <p:nvPicPr>
          <p:cNvPr id="8" name="Graphic 7">
            <a:extLst>
              <a:ext uri="{FF2B5EF4-FFF2-40B4-BE49-F238E27FC236}">
                <a16:creationId xmlns:a16="http://schemas.microsoft.com/office/drawing/2014/main" id="{58D18945-DCB3-1548-B1A8-AB171BEA662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35429" y="419100"/>
            <a:ext cx="1767840" cy="745676"/>
          </a:xfrm>
          <a:prstGeom prst="rect">
            <a:avLst/>
          </a:prstGeom>
        </p:spPr>
      </p:pic>
    </p:spTree>
    <p:extLst>
      <p:ext uri="{BB962C8B-B14F-4D97-AF65-F5344CB8AC3E}">
        <p14:creationId xmlns:p14="http://schemas.microsoft.com/office/powerpoint/2010/main" val="3368035494"/>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5392" y="419100"/>
            <a:ext cx="4537168" cy="915037"/>
          </a:xfrm>
        </p:spPr>
        <p:txBody>
          <a:bodyPr/>
          <a:lstStyle>
            <a:lvl1pPr>
              <a:defRPr sz="3400"/>
            </a:lvl1pPr>
          </a:lstStyle>
          <a:p>
            <a:r>
              <a:rPr lang="en-US"/>
              <a:t>Click to add title</a:t>
            </a:r>
          </a:p>
        </p:txBody>
      </p:sp>
      <p:sp>
        <p:nvSpPr>
          <p:cNvPr id="3" name="Content Placeholder 2"/>
          <p:cNvSpPr>
            <a:spLocks noGrp="1"/>
          </p:cNvSpPr>
          <p:nvPr>
            <p:ph idx="1"/>
          </p:nvPr>
        </p:nvSpPr>
        <p:spPr>
          <a:xfrm>
            <a:off x="705392" y="1463040"/>
            <a:ext cx="4537168" cy="43414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25B1434A-CCC3-6C4D-B610-43A63962E108}"/>
              </a:ext>
            </a:extLst>
          </p:cNvPr>
          <p:cNvSpPr>
            <a:spLocks noGrp="1"/>
          </p:cNvSpPr>
          <p:nvPr>
            <p:ph type="pic" sz="quarter" idx="10"/>
          </p:nvPr>
        </p:nvSpPr>
        <p:spPr>
          <a:xfrm>
            <a:off x="5605930" y="306977"/>
            <a:ext cx="6244046" cy="6244046"/>
          </a:xfrm>
          <a:prstGeom prst="ellipse">
            <a:avLst/>
          </a:prstGeom>
          <a:solidFill>
            <a:schemeClr val="bg1">
              <a:lumMod val="95000"/>
            </a:schemeClr>
          </a:solidFill>
        </p:spPr>
        <p:txBody>
          <a:bodyPr/>
          <a:lstStyle>
            <a:lvl1pPr algn="ctr">
              <a:defRPr>
                <a:solidFill>
                  <a:srgbClr val="FF0000"/>
                </a:solidFill>
                <a:latin typeface="+mn-lt"/>
              </a:defRPr>
            </a:lvl1pPr>
          </a:lstStyle>
          <a:p>
            <a:r>
              <a:rPr lang="en-US"/>
              <a:t>Click icon to add picture</a:t>
            </a:r>
          </a:p>
        </p:txBody>
      </p:sp>
    </p:spTree>
    <p:extLst>
      <p:ext uri="{BB962C8B-B14F-4D97-AF65-F5344CB8AC3E}">
        <p14:creationId xmlns:p14="http://schemas.microsoft.com/office/powerpoint/2010/main" val="36758192"/>
      </p:ext>
    </p:extLst>
  </p:cSld>
  <p:clrMapOvr>
    <a:masterClrMapping/>
  </p:clrMapOvr>
  <p:transition spd="slow">
    <p:wipe/>
  </p:transition>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image 2">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57225" y="419100"/>
            <a:ext cx="4537168" cy="1504831"/>
          </a:xfrm>
        </p:spPr>
        <p:txBody>
          <a:bodyPr/>
          <a:lstStyle>
            <a:lvl1pPr>
              <a:defRPr sz="4800"/>
            </a:lvl1pPr>
          </a:lstStyle>
          <a:p>
            <a:r>
              <a:rPr lang="en-US"/>
              <a:t>Click to add title</a:t>
            </a:r>
          </a:p>
        </p:txBody>
      </p:sp>
      <p:sp>
        <p:nvSpPr>
          <p:cNvPr id="3" name="Content Placeholder 2"/>
          <p:cNvSpPr>
            <a:spLocks noGrp="1"/>
          </p:cNvSpPr>
          <p:nvPr>
            <p:ph idx="1"/>
          </p:nvPr>
        </p:nvSpPr>
        <p:spPr>
          <a:xfrm>
            <a:off x="657225" y="2346036"/>
            <a:ext cx="3552572" cy="3458415"/>
          </a:xfrm>
        </p:spPr>
        <p:txBody>
          <a:bodyPr/>
          <a:lstStyle>
            <a:lvl2pPr marL="7938" indent="0">
              <a:spcBef>
                <a:spcPts val="600"/>
              </a:spcBef>
              <a:buNone/>
              <a:tabLst/>
              <a:defRPr sz="1200"/>
            </a:lvl2pPr>
            <a:lvl3pPr marL="228600" indent="-119063">
              <a:spcBef>
                <a:spcPts val="600"/>
              </a:spcBef>
              <a:tabLst/>
              <a:defRPr sz="1200"/>
            </a:lvl3pPr>
            <a:lvl4pPr marL="344488" indent="-115888">
              <a:spcBef>
                <a:spcPts val="600"/>
              </a:spcBef>
              <a:tabLst/>
              <a:defRPr sz="1200"/>
            </a:lvl4pPr>
            <a:lvl5pPr marL="461963" indent="-117475">
              <a:spcBef>
                <a:spcPts val="600"/>
              </a:spcBef>
              <a:tabLst/>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25B1434A-CCC3-6C4D-B610-43A63962E108}"/>
              </a:ext>
            </a:extLst>
          </p:cNvPr>
          <p:cNvSpPr>
            <a:spLocks noGrp="1"/>
          </p:cNvSpPr>
          <p:nvPr>
            <p:ph type="pic" sz="quarter" idx="10"/>
          </p:nvPr>
        </p:nvSpPr>
        <p:spPr>
          <a:xfrm>
            <a:off x="5605930" y="306977"/>
            <a:ext cx="6244046" cy="6244046"/>
          </a:xfrm>
          <a:prstGeom prst="ellipse">
            <a:avLst/>
          </a:prstGeom>
          <a:solidFill>
            <a:schemeClr val="bg1">
              <a:lumMod val="95000"/>
            </a:schemeClr>
          </a:solidFill>
        </p:spPr>
        <p:txBody>
          <a:bodyPr/>
          <a:lstStyle>
            <a:lvl1pPr algn="ctr">
              <a:defRPr>
                <a:solidFill>
                  <a:srgbClr val="FF0000"/>
                </a:solidFill>
                <a:latin typeface="+mn-lt"/>
              </a:defRPr>
            </a:lvl1pPr>
          </a:lstStyle>
          <a:p>
            <a:r>
              <a:rPr lang="en-US"/>
              <a:t>Click icon to add picture</a:t>
            </a:r>
          </a:p>
        </p:txBody>
      </p:sp>
    </p:spTree>
    <p:extLst>
      <p:ext uri="{BB962C8B-B14F-4D97-AF65-F5344CB8AC3E}">
        <p14:creationId xmlns:p14="http://schemas.microsoft.com/office/powerpoint/2010/main" val="2674396377"/>
      </p:ext>
    </p:extLst>
  </p:cSld>
  <p:clrMapOvr>
    <a:masterClrMapping/>
  </p:clrMapOvr>
  <p:transition spd="slow">
    <p:wipe/>
  </p:transition>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33293736"/>
      </p:ext>
    </p:extLst>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7173945"/>
      </p:ext>
    </p:extLst>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End Page">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5AF2555-B23E-044B-9111-8799DCCED8D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693658" y="2837491"/>
            <a:ext cx="2804685" cy="1183018"/>
          </a:xfrm>
          <a:prstGeom prst="rect">
            <a:avLst/>
          </a:prstGeom>
        </p:spPr>
      </p:pic>
    </p:spTree>
    <p:extLst>
      <p:ext uri="{BB962C8B-B14F-4D97-AF65-F5344CB8AC3E}">
        <p14:creationId xmlns:p14="http://schemas.microsoft.com/office/powerpoint/2010/main" val="3485972894"/>
      </p:ext>
    </p:extLst>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1CCD4-8AD9-4C22-A866-C7A079E557EE}"/>
              </a:ext>
            </a:extLst>
          </p:cNvPr>
          <p:cNvSpPr>
            <a:spLocks noGrp="1"/>
          </p:cNvSpPr>
          <p:nvPr>
            <p:ph type="title"/>
          </p:nvPr>
        </p:nvSpPr>
        <p:spPr>
          <a:xfrm>
            <a:off x="453191" y="222041"/>
            <a:ext cx="10515600" cy="1325563"/>
          </a:xfrm>
          <a:prstGeom prst="rect">
            <a:avLst/>
          </a:prstGeom>
        </p:spPr>
        <p:txBody>
          <a:bodyPr/>
          <a:lstStyle>
            <a:lvl1pPr>
              <a:defRPr>
                <a:solidFill>
                  <a:srgbClr val="EF5D21"/>
                </a:solidFill>
              </a:defRPr>
            </a:lvl1pPr>
          </a:lstStyle>
          <a:p>
            <a:r>
              <a:rPr lang="en-US"/>
              <a:t>Click to edit Master title style</a:t>
            </a:r>
          </a:p>
        </p:txBody>
      </p:sp>
      <p:sp>
        <p:nvSpPr>
          <p:cNvPr id="4" name="Text Placeholder 3">
            <a:extLst>
              <a:ext uri="{FF2B5EF4-FFF2-40B4-BE49-F238E27FC236}">
                <a16:creationId xmlns:a16="http://schemas.microsoft.com/office/drawing/2014/main" id="{23FB6A43-F407-4103-B5E2-50CF6BF30734}"/>
              </a:ext>
            </a:extLst>
          </p:cNvPr>
          <p:cNvSpPr>
            <a:spLocks noGrp="1"/>
          </p:cNvSpPr>
          <p:nvPr>
            <p:ph type="body" sz="quarter" idx="10"/>
          </p:nvPr>
        </p:nvSpPr>
        <p:spPr>
          <a:xfrm>
            <a:off x="453191" y="1717286"/>
            <a:ext cx="10515600" cy="445928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Google Shape;1066;p102">
            <a:extLst>
              <a:ext uri="{FF2B5EF4-FFF2-40B4-BE49-F238E27FC236}">
                <a16:creationId xmlns:a16="http://schemas.microsoft.com/office/drawing/2014/main" id="{6D6FC8B6-E955-4D2B-A15B-DC8557957094}"/>
              </a:ext>
            </a:extLst>
          </p:cNvPr>
          <p:cNvCxnSpPr>
            <a:cxnSpLocks/>
          </p:cNvCxnSpPr>
          <p:nvPr userDrawn="1"/>
        </p:nvCxnSpPr>
        <p:spPr>
          <a:xfrm>
            <a:off x="600169" y="1262191"/>
            <a:ext cx="11187396" cy="0"/>
          </a:xfrm>
          <a:prstGeom prst="straightConnector1">
            <a:avLst/>
          </a:prstGeom>
          <a:noFill/>
          <a:ln w="19050" cap="flat" cmpd="sng">
            <a:solidFill>
              <a:schemeClr val="bg2"/>
            </a:solidFill>
            <a:prstDash val="solid"/>
            <a:round/>
            <a:headEnd type="none" w="sm" len="sm"/>
            <a:tailEnd type="none" w="sm" len="sm"/>
          </a:ln>
        </p:spPr>
      </p:cxnSp>
      <p:pic>
        <p:nvPicPr>
          <p:cNvPr id="6" name="Picture 5">
            <a:extLst>
              <a:ext uri="{FF2B5EF4-FFF2-40B4-BE49-F238E27FC236}">
                <a16:creationId xmlns:a16="http://schemas.microsoft.com/office/drawing/2014/main" id="{EDCFE9ED-D57B-465C-90D1-46C0BFA7219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56494" y="6067249"/>
            <a:ext cx="925956" cy="609776"/>
          </a:xfrm>
          <a:prstGeom prst="rect">
            <a:avLst/>
          </a:prstGeom>
        </p:spPr>
      </p:pic>
      <p:sp>
        <p:nvSpPr>
          <p:cNvPr id="3" name="TextBox 2">
            <a:extLst>
              <a:ext uri="{FF2B5EF4-FFF2-40B4-BE49-F238E27FC236}">
                <a16:creationId xmlns:a16="http://schemas.microsoft.com/office/drawing/2014/main" id="{9AE1DC0A-1AFC-5ACA-97DC-86EDF6BF8A13}"/>
              </a:ext>
            </a:extLst>
          </p:cNvPr>
          <p:cNvSpPr txBox="1"/>
          <p:nvPr userDrawn="1"/>
        </p:nvSpPr>
        <p:spPr>
          <a:xfrm>
            <a:off x="453191" y="6372137"/>
            <a:ext cx="6140649" cy="246221"/>
          </a:xfrm>
          <a:prstGeom prst="rect">
            <a:avLst/>
          </a:prstGeom>
          <a:noFill/>
        </p:spPr>
        <p:txBody>
          <a:bodyPr wrap="square" rtlCol="0">
            <a:spAutoFit/>
          </a:bodyPr>
          <a:lstStyle/>
          <a:p>
            <a:r>
              <a:rPr lang="en-US" sz="1000"/>
              <a:t>For internal use only – Not for distribution or promotion</a:t>
            </a:r>
          </a:p>
        </p:txBody>
      </p:sp>
    </p:spTree>
    <p:extLst>
      <p:ext uri="{BB962C8B-B14F-4D97-AF65-F5344CB8AC3E}">
        <p14:creationId xmlns:p14="http://schemas.microsoft.com/office/powerpoint/2010/main" val="2119772903"/>
      </p:ext>
    </p:extLst>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8AAB745-6253-1641-92A3-15CB4D9F9E5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56494" y="6067249"/>
            <a:ext cx="925956" cy="609776"/>
          </a:xfrm>
          <a:prstGeom prst="rect">
            <a:avLst/>
          </a:prstGeom>
        </p:spPr>
      </p:pic>
      <p:sp>
        <p:nvSpPr>
          <p:cNvPr id="5" name="Title 1">
            <a:extLst>
              <a:ext uri="{FF2B5EF4-FFF2-40B4-BE49-F238E27FC236}">
                <a16:creationId xmlns:a16="http://schemas.microsoft.com/office/drawing/2014/main" id="{03F5D609-07BD-DB49-8C6F-08F5D5D821F4}"/>
              </a:ext>
            </a:extLst>
          </p:cNvPr>
          <p:cNvSpPr>
            <a:spLocks noGrp="1"/>
          </p:cNvSpPr>
          <p:nvPr>
            <p:ph type="title"/>
          </p:nvPr>
        </p:nvSpPr>
        <p:spPr>
          <a:xfrm>
            <a:off x="453191" y="222041"/>
            <a:ext cx="10515600" cy="1325563"/>
          </a:xfrm>
          <a:prstGeom prst="rect">
            <a:avLst/>
          </a:prstGeom>
        </p:spPr>
        <p:txBody>
          <a:bodyPr/>
          <a:lstStyle>
            <a:lvl1pPr>
              <a:defRPr>
                <a:solidFill>
                  <a:srgbClr val="EF5D21"/>
                </a:solidFill>
              </a:defRPr>
            </a:lvl1pPr>
          </a:lstStyle>
          <a:p>
            <a:r>
              <a:rPr lang="en-US"/>
              <a:t>Click to edit Master title style</a:t>
            </a:r>
          </a:p>
        </p:txBody>
      </p:sp>
      <p:cxnSp>
        <p:nvCxnSpPr>
          <p:cNvPr id="6" name="Google Shape;1066;p102">
            <a:extLst>
              <a:ext uri="{FF2B5EF4-FFF2-40B4-BE49-F238E27FC236}">
                <a16:creationId xmlns:a16="http://schemas.microsoft.com/office/drawing/2014/main" id="{FD961D0B-9CDF-FB42-A75C-E308B78BAF1B}"/>
              </a:ext>
            </a:extLst>
          </p:cNvPr>
          <p:cNvCxnSpPr>
            <a:cxnSpLocks/>
          </p:cNvCxnSpPr>
          <p:nvPr userDrawn="1"/>
        </p:nvCxnSpPr>
        <p:spPr>
          <a:xfrm>
            <a:off x="600169" y="1262191"/>
            <a:ext cx="11187396" cy="0"/>
          </a:xfrm>
          <a:prstGeom prst="straightConnector1">
            <a:avLst/>
          </a:prstGeom>
          <a:noFill/>
          <a:ln w="19050" cap="flat" cmpd="sng">
            <a:solidFill>
              <a:schemeClr val="bg2"/>
            </a:solidFill>
            <a:prstDash val="solid"/>
            <a:round/>
            <a:headEnd type="none" w="sm" len="sm"/>
            <a:tailEnd type="none" w="sm" len="sm"/>
          </a:ln>
        </p:spPr>
      </p:cxnSp>
      <p:sp>
        <p:nvSpPr>
          <p:cNvPr id="7" name="TextBox 6">
            <a:extLst>
              <a:ext uri="{FF2B5EF4-FFF2-40B4-BE49-F238E27FC236}">
                <a16:creationId xmlns:a16="http://schemas.microsoft.com/office/drawing/2014/main" id="{382957B5-1152-18FF-8C02-257861C48520}"/>
              </a:ext>
            </a:extLst>
          </p:cNvPr>
          <p:cNvSpPr txBox="1"/>
          <p:nvPr userDrawn="1"/>
        </p:nvSpPr>
        <p:spPr>
          <a:xfrm>
            <a:off x="453191" y="6372137"/>
            <a:ext cx="6140649" cy="246221"/>
          </a:xfrm>
          <a:prstGeom prst="rect">
            <a:avLst/>
          </a:prstGeom>
          <a:noFill/>
        </p:spPr>
        <p:txBody>
          <a:bodyPr wrap="square" rtlCol="0">
            <a:spAutoFit/>
          </a:bodyPr>
          <a:lstStyle/>
          <a:p>
            <a:r>
              <a:rPr lang="en-US" sz="1000"/>
              <a:t>For internal use only – Not for distribution or promotion</a:t>
            </a:r>
          </a:p>
        </p:txBody>
      </p:sp>
    </p:spTree>
    <p:extLst>
      <p:ext uri="{BB962C8B-B14F-4D97-AF65-F5344CB8AC3E}">
        <p14:creationId xmlns:p14="http://schemas.microsoft.com/office/powerpoint/2010/main" val="2852053432"/>
      </p:ext>
    </p:extLst>
  </p:cSld>
  <p:clrMapOvr>
    <a:masterClrMapping/>
  </p:clrMapOvr>
  <p:transitio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7_Title + Blank">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597AC05-88AC-8045-86C1-81BE5492FC02}"/>
              </a:ext>
            </a:extLst>
          </p:cNvPr>
          <p:cNvSpPr>
            <a:spLocks noGrp="1"/>
          </p:cNvSpPr>
          <p:nvPr>
            <p:ph type="title"/>
          </p:nvPr>
        </p:nvSpPr>
        <p:spPr/>
        <p:txBody>
          <a:bodyPr/>
          <a:lstStyle/>
          <a:p>
            <a:r>
              <a:rPr lang="en-US"/>
              <a:t>Click to edit Master title style</a:t>
            </a:r>
          </a:p>
        </p:txBody>
      </p:sp>
      <p:sp>
        <p:nvSpPr>
          <p:cNvPr id="7" name="Content Placeholder 4">
            <a:extLst>
              <a:ext uri="{FF2B5EF4-FFF2-40B4-BE49-F238E27FC236}">
                <a16:creationId xmlns:a16="http://schemas.microsoft.com/office/drawing/2014/main" id="{CBF4B4E7-1659-9E10-A179-6FA3B1A25162}"/>
              </a:ext>
            </a:extLst>
          </p:cNvPr>
          <p:cNvSpPr>
            <a:spLocks noGrp="1"/>
          </p:cNvSpPr>
          <p:nvPr>
            <p:ph sz="quarter" idx="10" hasCustomPrompt="1"/>
          </p:nvPr>
        </p:nvSpPr>
        <p:spPr>
          <a:xfrm>
            <a:off x="457200" y="6400800"/>
            <a:ext cx="539646" cy="231775"/>
          </a:xfrm>
        </p:spPr>
        <p:txBody>
          <a:bodyPr lIns="0">
            <a:noAutofit/>
          </a:bodyPr>
          <a:lstStyle>
            <a:lvl1pPr marL="0" indent="0">
              <a:buNone/>
              <a:defRPr sz="1100"/>
            </a:lvl1pPr>
          </a:lstStyle>
          <a:p>
            <a:pPr lvl="0"/>
            <a:fld id="{1E45156C-7DBC-334F-8914-B900374869F1}" type="slidenum">
              <a:rPr lang="en-US" smtClean="0"/>
              <a:t>​</a:t>
            </a:fld>
            <a:endParaRPr lang="en-US"/>
          </a:p>
        </p:txBody>
      </p:sp>
      <p:pic>
        <p:nvPicPr>
          <p:cNvPr id="2" name="Graphic 1">
            <a:extLst>
              <a:ext uri="{FF2B5EF4-FFF2-40B4-BE49-F238E27FC236}">
                <a16:creationId xmlns:a16="http://schemas.microsoft.com/office/drawing/2014/main" id="{B5B4E126-472C-60C2-002D-5039768E859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21705" y="6175513"/>
            <a:ext cx="1209739" cy="507862"/>
          </a:xfrm>
          <a:prstGeom prst="rect">
            <a:avLst/>
          </a:prstGeom>
        </p:spPr>
      </p:pic>
    </p:spTree>
    <p:extLst>
      <p:ext uri="{BB962C8B-B14F-4D97-AF65-F5344CB8AC3E}">
        <p14:creationId xmlns:p14="http://schemas.microsoft.com/office/powerpoint/2010/main" val="506813237"/>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2">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62000" y="2317390"/>
            <a:ext cx="4019384" cy="2140310"/>
          </a:xfrm>
        </p:spPr>
        <p:txBody>
          <a:bodyPr anchor="t"/>
          <a:lstStyle>
            <a:lvl1pPr algn="l">
              <a:defRPr sz="5000"/>
            </a:lvl1pPr>
          </a:lstStyle>
          <a:p>
            <a:r>
              <a:rPr lang="en-US"/>
              <a:t>Click to add presentation title</a:t>
            </a:r>
          </a:p>
        </p:txBody>
      </p:sp>
      <p:sp>
        <p:nvSpPr>
          <p:cNvPr id="7" name="Picture Placeholder 6">
            <a:extLst>
              <a:ext uri="{FF2B5EF4-FFF2-40B4-BE49-F238E27FC236}">
                <a16:creationId xmlns:a16="http://schemas.microsoft.com/office/drawing/2014/main" id="{BC45EABA-A51F-EC45-8B76-9F136C9FE7C6}"/>
              </a:ext>
            </a:extLst>
          </p:cNvPr>
          <p:cNvSpPr>
            <a:spLocks noGrp="1"/>
          </p:cNvSpPr>
          <p:nvPr>
            <p:ph type="pic" sz="quarter" idx="10"/>
          </p:nvPr>
        </p:nvSpPr>
        <p:spPr>
          <a:xfrm>
            <a:off x="5103223" y="1044949"/>
            <a:ext cx="7076077" cy="4458868"/>
          </a:xfrm>
          <a:solidFill>
            <a:schemeClr val="bg1"/>
          </a:solidFill>
        </p:spPr>
        <p:txBody>
          <a:bodyPr/>
          <a:lstStyle>
            <a:lvl1pPr>
              <a:defRPr>
                <a:latin typeface="+mn-lt"/>
              </a:defRPr>
            </a:lvl1pPr>
          </a:lstStyle>
          <a:p>
            <a:r>
              <a:rPr lang="en-US"/>
              <a:t>Click icon to add picture</a:t>
            </a:r>
          </a:p>
        </p:txBody>
      </p:sp>
      <p:sp>
        <p:nvSpPr>
          <p:cNvPr id="3" name="Subtitle 2"/>
          <p:cNvSpPr>
            <a:spLocks noGrp="1"/>
          </p:cNvSpPr>
          <p:nvPr>
            <p:ph type="subTitle" idx="1" hasCustomPrompt="1"/>
          </p:nvPr>
        </p:nvSpPr>
        <p:spPr>
          <a:xfrm>
            <a:off x="9313273" y="4457700"/>
            <a:ext cx="1885950" cy="1930888"/>
          </a:xfrm>
          <a:solidFill>
            <a:schemeClr val="accent1"/>
          </a:solidFill>
          <a:ln w="57150">
            <a:noFill/>
            <a:miter lim="800000"/>
          </a:ln>
        </p:spPr>
        <p:txBody>
          <a:bodyPr lIns="274320" tIns="182880" rIns="182880" bIns="182880" anchor="ctr" anchorCtr="0"/>
          <a:lstStyle>
            <a:lvl1pPr marL="0" indent="0" algn="l">
              <a:buNone/>
              <a:defRPr sz="1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a subtitle</a:t>
            </a:r>
          </a:p>
        </p:txBody>
      </p:sp>
      <p:sp>
        <p:nvSpPr>
          <p:cNvPr id="10" name="Content Placeholder 9">
            <a:extLst>
              <a:ext uri="{FF2B5EF4-FFF2-40B4-BE49-F238E27FC236}">
                <a16:creationId xmlns:a16="http://schemas.microsoft.com/office/drawing/2014/main" id="{ADB3C9EB-B6F5-0C4B-8846-B937AC21333F}"/>
              </a:ext>
            </a:extLst>
          </p:cNvPr>
          <p:cNvSpPr>
            <a:spLocks noGrp="1"/>
          </p:cNvSpPr>
          <p:nvPr>
            <p:ph sz="quarter" idx="11" hasCustomPrompt="1"/>
          </p:nvPr>
        </p:nvSpPr>
        <p:spPr>
          <a:xfrm>
            <a:off x="762000" y="4457700"/>
            <a:ext cx="2353586" cy="247057"/>
          </a:xfrm>
        </p:spPr>
        <p:txBody>
          <a:bodyPr lIns="18288"/>
          <a:lstStyle>
            <a:lvl1pPr>
              <a:lnSpc>
                <a:spcPct val="100000"/>
              </a:lnSpc>
              <a:spcBef>
                <a:spcPts val="0"/>
              </a:spcBef>
              <a:defRPr sz="1400" cap="all" baseline="0">
                <a:latin typeface="+mn-lt"/>
              </a:defRPr>
            </a:lvl1pPr>
            <a:lvl2pPr marL="119063" indent="0">
              <a:buNone/>
              <a:defRPr/>
            </a:lvl2pPr>
          </a:lstStyle>
          <a:p>
            <a:pPr lvl="0"/>
            <a:r>
              <a:rPr lang="en-US"/>
              <a:t>Click to ADD Date</a:t>
            </a:r>
          </a:p>
        </p:txBody>
      </p:sp>
      <p:pic>
        <p:nvPicPr>
          <p:cNvPr id="9" name="Graphic 8">
            <a:extLst>
              <a:ext uri="{FF2B5EF4-FFF2-40B4-BE49-F238E27FC236}">
                <a16:creationId xmlns:a16="http://schemas.microsoft.com/office/drawing/2014/main" id="{17FB3BED-AB19-7647-A8CF-8F1DD891A1C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35429" y="419100"/>
            <a:ext cx="1767840" cy="745676"/>
          </a:xfrm>
          <a:prstGeom prst="rect">
            <a:avLst/>
          </a:prstGeom>
        </p:spPr>
      </p:pic>
    </p:spTree>
    <p:extLst>
      <p:ext uri="{BB962C8B-B14F-4D97-AF65-F5344CB8AC3E}">
        <p14:creationId xmlns:p14="http://schemas.microsoft.com/office/powerpoint/2010/main" val="963508649"/>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89029461"/>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8795D77-18F8-A942-8267-A68A812920A8}"/>
              </a:ext>
            </a:extLst>
          </p:cNvPr>
          <p:cNvSpPr txBox="1"/>
          <p:nvPr/>
        </p:nvSpPr>
        <p:spPr>
          <a:xfrm>
            <a:off x="11282082" y="6252882"/>
            <a:ext cx="453645" cy="233166"/>
          </a:xfrm>
          <a:prstGeom prst="rect">
            <a:avLst/>
          </a:prstGeom>
          <a:noFill/>
        </p:spPr>
        <p:txBody>
          <a:bodyPr wrap="none" lIns="0" tIns="0" rIns="0" bIns="0" rtlCol="0">
            <a:noAutofit/>
          </a:bodyPr>
          <a:lstStyle/>
          <a:p>
            <a:pPr algn="r">
              <a:lnSpc>
                <a:spcPct val="100000"/>
              </a:lnSpc>
            </a:pPr>
            <a:fld id="{FD90F95D-471F-C64B-8AD2-62BB71CC159E}" type="slidenum">
              <a:rPr lang="en-US" sz="1200" smtClean="0"/>
              <a:pPr algn="r">
                <a:lnSpc>
                  <a:spcPct val="100000"/>
                </a:lnSpc>
              </a:pPr>
              <a:t>‹#›</a:t>
            </a:fld>
            <a:endParaRPr lang="en-US" sz="1200"/>
          </a:p>
        </p:txBody>
      </p:sp>
      <p:sp>
        <p:nvSpPr>
          <p:cNvPr id="10" name="Picture Placeholder 9">
            <a:extLst>
              <a:ext uri="{FF2B5EF4-FFF2-40B4-BE49-F238E27FC236}">
                <a16:creationId xmlns:a16="http://schemas.microsoft.com/office/drawing/2014/main" id="{B8D9728D-DA49-F443-BE52-3AFDB1D14903}"/>
              </a:ext>
            </a:extLst>
          </p:cNvPr>
          <p:cNvSpPr>
            <a:spLocks noGrp="1"/>
          </p:cNvSpPr>
          <p:nvPr>
            <p:ph type="pic" sz="quarter" idx="10"/>
          </p:nvPr>
        </p:nvSpPr>
        <p:spPr>
          <a:xfrm>
            <a:off x="8073637" y="3482875"/>
            <a:ext cx="2390280" cy="2390280"/>
          </a:xfrm>
          <a:prstGeom prst="ellipse">
            <a:avLst/>
          </a:prstGeom>
          <a:solidFill>
            <a:schemeClr val="bg1">
              <a:lumMod val="95000"/>
            </a:schemeClr>
          </a:solidFill>
        </p:spPr>
        <p:txBody>
          <a:bodyPr anchor="t"/>
          <a:lstStyle>
            <a:lvl1pPr algn="ctr">
              <a:defRPr>
                <a:solidFill>
                  <a:schemeClr val="tx1"/>
                </a:solidFill>
                <a:latin typeface="+mn-lt"/>
              </a:defRPr>
            </a:lvl1pPr>
          </a:lstStyle>
          <a:p>
            <a:r>
              <a:rPr lang="en-US"/>
              <a:t>Click icon to add picture</a:t>
            </a:r>
          </a:p>
        </p:txBody>
      </p:sp>
      <p:sp>
        <p:nvSpPr>
          <p:cNvPr id="2" name="Title 1"/>
          <p:cNvSpPr>
            <a:spLocks noGrp="1"/>
          </p:cNvSpPr>
          <p:nvPr>
            <p:ph type="title"/>
          </p:nvPr>
        </p:nvSpPr>
        <p:spPr>
          <a:xfrm>
            <a:off x="457200" y="1375574"/>
            <a:ext cx="10006717" cy="1828802"/>
          </a:xfrm>
        </p:spPr>
        <p:txBody>
          <a:bodyPr anchor="t"/>
          <a:lstStyle>
            <a:lvl1pPr>
              <a:defRPr sz="4000"/>
            </a:lvl1pPr>
          </a:lstStyle>
          <a:p>
            <a:r>
              <a:rPr lang="en-US"/>
              <a:t>Click to edit Master title style</a:t>
            </a:r>
          </a:p>
        </p:txBody>
      </p:sp>
    </p:spTree>
    <p:extLst>
      <p:ext uri="{BB962C8B-B14F-4D97-AF65-F5344CB8AC3E}">
        <p14:creationId xmlns:p14="http://schemas.microsoft.com/office/powerpoint/2010/main" val="1181835860"/>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ction Header 2">
    <p:bg>
      <p:bgPr>
        <a:solidFill>
          <a:schemeClr val="bg2"/>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8795D77-18F8-A942-8267-A68A812920A8}"/>
              </a:ext>
            </a:extLst>
          </p:cNvPr>
          <p:cNvSpPr txBox="1"/>
          <p:nvPr/>
        </p:nvSpPr>
        <p:spPr>
          <a:xfrm>
            <a:off x="11282082" y="6252882"/>
            <a:ext cx="453645" cy="233166"/>
          </a:xfrm>
          <a:prstGeom prst="rect">
            <a:avLst/>
          </a:prstGeom>
          <a:noFill/>
        </p:spPr>
        <p:txBody>
          <a:bodyPr wrap="none" lIns="0" tIns="0" rIns="0" bIns="0" rtlCol="0">
            <a:noAutofit/>
          </a:bodyPr>
          <a:lstStyle/>
          <a:p>
            <a:pPr algn="r">
              <a:lnSpc>
                <a:spcPct val="100000"/>
              </a:lnSpc>
            </a:pPr>
            <a:fld id="{FD90F95D-471F-C64B-8AD2-62BB71CC159E}" type="slidenum">
              <a:rPr lang="en-US" sz="1200" smtClean="0"/>
              <a:pPr algn="r">
                <a:lnSpc>
                  <a:spcPct val="100000"/>
                </a:lnSpc>
              </a:pPr>
              <a:t>‹#›</a:t>
            </a:fld>
            <a:endParaRPr lang="en-US" sz="1200"/>
          </a:p>
        </p:txBody>
      </p:sp>
      <p:sp>
        <p:nvSpPr>
          <p:cNvPr id="10" name="Picture Placeholder 9">
            <a:extLst>
              <a:ext uri="{FF2B5EF4-FFF2-40B4-BE49-F238E27FC236}">
                <a16:creationId xmlns:a16="http://schemas.microsoft.com/office/drawing/2014/main" id="{B8D9728D-DA49-F443-BE52-3AFDB1D14903}"/>
              </a:ext>
            </a:extLst>
          </p:cNvPr>
          <p:cNvSpPr>
            <a:spLocks noGrp="1"/>
          </p:cNvSpPr>
          <p:nvPr>
            <p:ph type="pic" sz="quarter" idx="10"/>
          </p:nvPr>
        </p:nvSpPr>
        <p:spPr>
          <a:xfrm>
            <a:off x="8073637" y="3482875"/>
            <a:ext cx="2390280" cy="2390280"/>
          </a:xfrm>
          <a:prstGeom prst="ellipse">
            <a:avLst/>
          </a:prstGeom>
          <a:solidFill>
            <a:schemeClr val="bg1"/>
          </a:solidFill>
        </p:spPr>
        <p:txBody>
          <a:bodyPr anchor="t"/>
          <a:lstStyle>
            <a:lvl1pPr algn="ctr">
              <a:defRPr>
                <a:solidFill>
                  <a:schemeClr val="tx1"/>
                </a:solidFill>
                <a:latin typeface="+mn-lt"/>
              </a:defRPr>
            </a:lvl1pPr>
          </a:lstStyle>
          <a:p>
            <a:r>
              <a:rPr lang="en-US"/>
              <a:t>Click icon to add picture</a:t>
            </a:r>
          </a:p>
        </p:txBody>
      </p:sp>
      <p:sp>
        <p:nvSpPr>
          <p:cNvPr id="2" name="Title 1"/>
          <p:cNvSpPr>
            <a:spLocks noGrp="1"/>
          </p:cNvSpPr>
          <p:nvPr>
            <p:ph type="title"/>
          </p:nvPr>
        </p:nvSpPr>
        <p:spPr>
          <a:xfrm>
            <a:off x="457200" y="1375574"/>
            <a:ext cx="10006717" cy="1828802"/>
          </a:xfrm>
        </p:spPr>
        <p:txBody>
          <a:bodyPr anchor="t"/>
          <a:lstStyle>
            <a:lvl1pPr>
              <a:defRPr sz="4000"/>
            </a:lvl1pPr>
          </a:lstStyle>
          <a:p>
            <a:r>
              <a:rPr lang="en-US"/>
              <a:t>Click to edit Master title style</a:t>
            </a:r>
          </a:p>
        </p:txBody>
      </p:sp>
    </p:spTree>
    <p:extLst>
      <p:ext uri="{BB962C8B-B14F-4D97-AF65-F5344CB8AC3E}">
        <p14:creationId xmlns:p14="http://schemas.microsoft.com/office/powerpoint/2010/main" val="3605018065"/>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ction Header 3">
    <p:bg>
      <p:bgPr>
        <a:solidFill>
          <a:schemeClr val="accent6"/>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8795D77-18F8-A942-8267-A68A812920A8}"/>
              </a:ext>
            </a:extLst>
          </p:cNvPr>
          <p:cNvSpPr txBox="1"/>
          <p:nvPr/>
        </p:nvSpPr>
        <p:spPr>
          <a:xfrm>
            <a:off x="11282082" y="6252882"/>
            <a:ext cx="453645" cy="233166"/>
          </a:xfrm>
          <a:prstGeom prst="rect">
            <a:avLst/>
          </a:prstGeom>
          <a:noFill/>
        </p:spPr>
        <p:txBody>
          <a:bodyPr wrap="none" lIns="0" tIns="0" rIns="0" bIns="0" rtlCol="0">
            <a:noAutofit/>
          </a:bodyPr>
          <a:lstStyle/>
          <a:p>
            <a:pPr algn="r">
              <a:lnSpc>
                <a:spcPct val="100000"/>
              </a:lnSpc>
            </a:pPr>
            <a:fld id="{FD90F95D-471F-C64B-8AD2-62BB71CC159E}" type="slidenum">
              <a:rPr lang="en-US" sz="1200" smtClean="0"/>
              <a:pPr algn="r">
                <a:lnSpc>
                  <a:spcPct val="100000"/>
                </a:lnSpc>
              </a:pPr>
              <a:t>‹#›</a:t>
            </a:fld>
            <a:endParaRPr lang="en-US" sz="1200"/>
          </a:p>
        </p:txBody>
      </p:sp>
      <p:sp>
        <p:nvSpPr>
          <p:cNvPr id="10" name="Picture Placeholder 9">
            <a:extLst>
              <a:ext uri="{FF2B5EF4-FFF2-40B4-BE49-F238E27FC236}">
                <a16:creationId xmlns:a16="http://schemas.microsoft.com/office/drawing/2014/main" id="{B8D9728D-DA49-F443-BE52-3AFDB1D14903}"/>
              </a:ext>
            </a:extLst>
          </p:cNvPr>
          <p:cNvSpPr>
            <a:spLocks noGrp="1"/>
          </p:cNvSpPr>
          <p:nvPr>
            <p:ph type="pic" sz="quarter" idx="10"/>
          </p:nvPr>
        </p:nvSpPr>
        <p:spPr>
          <a:xfrm>
            <a:off x="8073637" y="3482875"/>
            <a:ext cx="2390280" cy="2390280"/>
          </a:xfrm>
          <a:prstGeom prst="ellipse">
            <a:avLst/>
          </a:prstGeom>
          <a:solidFill>
            <a:schemeClr val="bg1">
              <a:lumMod val="95000"/>
            </a:schemeClr>
          </a:solidFill>
        </p:spPr>
        <p:txBody>
          <a:bodyPr anchor="t"/>
          <a:lstStyle>
            <a:lvl1pPr algn="ctr">
              <a:defRPr>
                <a:solidFill>
                  <a:schemeClr val="tx1"/>
                </a:solidFill>
                <a:latin typeface="+mn-lt"/>
              </a:defRPr>
            </a:lvl1pPr>
          </a:lstStyle>
          <a:p>
            <a:r>
              <a:rPr lang="en-US"/>
              <a:t>Click icon to add picture</a:t>
            </a:r>
          </a:p>
        </p:txBody>
      </p:sp>
      <p:sp>
        <p:nvSpPr>
          <p:cNvPr id="2" name="Title 1"/>
          <p:cNvSpPr>
            <a:spLocks noGrp="1"/>
          </p:cNvSpPr>
          <p:nvPr>
            <p:ph type="title"/>
          </p:nvPr>
        </p:nvSpPr>
        <p:spPr>
          <a:xfrm>
            <a:off x="457200" y="1375574"/>
            <a:ext cx="10006717" cy="1828802"/>
          </a:xfrm>
        </p:spPr>
        <p:txBody>
          <a:bodyPr anchor="t"/>
          <a:lstStyle>
            <a:lvl1pPr>
              <a:defRPr sz="4000"/>
            </a:lvl1pPr>
          </a:lstStyle>
          <a:p>
            <a:r>
              <a:rPr lang="en-US"/>
              <a:t>Click to edit Master title style</a:t>
            </a:r>
          </a:p>
        </p:txBody>
      </p:sp>
    </p:spTree>
    <p:extLst>
      <p:ext uri="{BB962C8B-B14F-4D97-AF65-F5344CB8AC3E}">
        <p14:creationId xmlns:p14="http://schemas.microsoft.com/office/powerpoint/2010/main" val="146109941"/>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463040"/>
            <a:ext cx="5410664"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24137" y="1463040"/>
            <a:ext cx="541159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24202569"/>
      </p:ext>
    </p:extLst>
  </p:cSld>
  <p:clrMapOvr>
    <a:masterClrMapping/>
  </p:clrMapOvr>
  <p:transition spd="slow">
    <p:wipe/>
  </p:transition>
  <p:extLst>
    <p:ext uri="{DCECCB84-F9BA-43D5-87BE-67443E8EF086}">
      <p15:sldGuideLst xmlns:p15="http://schemas.microsoft.com/office/powerpoint/2012/main">
        <p15:guide id="2" pos="3700">
          <p15:clr>
            <a:srgbClr val="FBAE40"/>
          </p15:clr>
        </p15:guide>
        <p15:guide id="3" pos="397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463040"/>
            <a:ext cx="345365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368051" y="1463040"/>
            <a:ext cx="345365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3">
            <a:extLst>
              <a:ext uri="{FF2B5EF4-FFF2-40B4-BE49-F238E27FC236}">
                <a16:creationId xmlns:a16="http://schemas.microsoft.com/office/drawing/2014/main" id="{55253558-3B25-E847-926A-A5F71F364016}"/>
              </a:ext>
            </a:extLst>
          </p:cNvPr>
          <p:cNvSpPr>
            <a:spLocks noGrp="1"/>
          </p:cNvSpPr>
          <p:nvPr>
            <p:ph sz="half" idx="10"/>
          </p:nvPr>
        </p:nvSpPr>
        <p:spPr>
          <a:xfrm>
            <a:off x="8285913" y="1463040"/>
            <a:ext cx="345365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8259612"/>
      </p:ext>
    </p:extLst>
  </p:cSld>
  <p:clrMapOvr>
    <a:masterClrMapping/>
  </p:clrMapOvr>
  <p:transition spd="slow">
    <p:wipe/>
  </p:transition>
  <p:extLst>
    <p:ext uri="{DCECCB84-F9BA-43D5-87BE-67443E8EF086}">
      <p15:sldGuideLst xmlns:p15="http://schemas.microsoft.com/office/powerpoint/2012/main">
        <p15:guide id="2" pos="2467">
          <p15:clr>
            <a:srgbClr val="FBAE40"/>
          </p15:clr>
        </p15:guide>
        <p15:guide id="3" pos="2740">
          <p15:clr>
            <a:srgbClr val="FBAE40"/>
          </p15:clr>
        </p15:guide>
        <p15:guide id="4" pos="4928">
          <p15:clr>
            <a:srgbClr val="FBAE40"/>
          </p15:clr>
        </p15:guide>
        <p15:guide id="5" pos="5213">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Char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194E54E-AF3F-594A-BC09-A01C38D1E82A}"/>
              </a:ext>
            </a:extLst>
          </p:cNvPr>
          <p:cNvSpPr>
            <a:spLocks noGrp="1"/>
          </p:cNvSpPr>
          <p:nvPr>
            <p:ph type="body" sz="quarter" idx="13"/>
          </p:nvPr>
        </p:nvSpPr>
        <p:spPr>
          <a:xfrm>
            <a:off x="456273" y="1463040"/>
            <a:ext cx="11280115" cy="683812"/>
          </a:xfrm>
        </p:spPr>
        <p:txBody>
          <a:bodyPr/>
          <a:lstStyle>
            <a:lvl1pPr marL="0" indent="0">
              <a:buFont typeface="Arial" panose="020B0604020202020204" pitchFamily="34" charset="0"/>
              <a:buNone/>
              <a:tabLst/>
              <a:defRPr>
                <a:latin typeface="+mn-lt"/>
              </a:defRPr>
            </a:lvl1pPr>
          </a:lstStyle>
          <a:p>
            <a:pPr lvl="0"/>
            <a:r>
              <a:rPr lang="en-US"/>
              <a:t>Click to edit Master text styles</a:t>
            </a:r>
          </a:p>
        </p:txBody>
      </p:sp>
      <p:sp>
        <p:nvSpPr>
          <p:cNvPr id="7" name="Title 6">
            <a:extLst>
              <a:ext uri="{FF2B5EF4-FFF2-40B4-BE49-F238E27FC236}">
                <a16:creationId xmlns:a16="http://schemas.microsoft.com/office/drawing/2014/main" id="{45C4227E-47BD-9245-8173-23F3195327EE}"/>
              </a:ext>
            </a:extLst>
          </p:cNvPr>
          <p:cNvSpPr>
            <a:spLocks noGrp="1"/>
          </p:cNvSpPr>
          <p:nvPr>
            <p:ph type="title"/>
          </p:nvPr>
        </p:nvSpPr>
        <p:spPr>
          <a:xfrm>
            <a:off x="461175" y="428733"/>
            <a:ext cx="11274552" cy="915037"/>
          </a:xfrm>
        </p:spPr>
        <p:txBody>
          <a:bodyPr/>
          <a:lstStyle/>
          <a:p>
            <a:r>
              <a:rPr lang="en-US"/>
              <a:t>Click to edit Master title style</a:t>
            </a:r>
          </a:p>
        </p:txBody>
      </p:sp>
      <p:sp>
        <p:nvSpPr>
          <p:cNvPr id="10" name="Rectangle 9">
            <a:extLst>
              <a:ext uri="{FF2B5EF4-FFF2-40B4-BE49-F238E27FC236}">
                <a16:creationId xmlns:a16="http://schemas.microsoft.com/office/drawing/2014/main" id="{05A6D4B1-BC76-7546-B3D0-E909F72C184C}"/>
              </a:ext>
            </a:extLst>
          </p:cNvPr>
          <p:cNvSpPr/>
          <p:nvPr/>
        </p:nvSpPr>
        <p:spPr>
          <a:xfrm>
            <a:off x="461175" y="2337932"/>
            <a:ext cx="7442422" cy="346676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DBCBD43-96F3-9348-AE9B-A5D3C0D35ED2}"/>
              </a:ext>
            </a:extLst>
          </p:cNvPr>
          <p:cNvSpPr/>
          <p:nvPr/>
        </p:nvSpPr>
        <p:spPr>
          <a:xfrm>
            <a:off x="8086477" y="2337932"/>
            <a:ext cx="3649250" cy="346676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hart Placeholder 12">
            <a:extLst>
              <a:ext uri="{FF2B5EF4-FFF2-40B4-BE49-F238E27FC236}">
                <a16:creationId xmlns:a16="http://schemas.microsoft.com/office/drawing/2014/main" id="{C51A02ED-B441-7647-AAFD-DE8319DCD484}"/>
              </a:ext>
            </a:extLst>
          </p:cNvPr>
          <p:cNvSpPr>
            <a:spLocks noGrp="1"/>
          </p:cNvSpPr>
          <p:nvPr>
            <p:ph type="chart" sz="quarter" idx="10"/>
          </p:nvPr>
        </p:nvSpPr>
        <p:spPr>
          <a:xfrm>
            <a:off x="8086725" y="2338388"/>
            <a:ext cx="3649663" cy="3467100"/>
          </a:xfrm>
        </p:spPr>
        <p:txBody>
          <a:bodyPr/>
          <a:lstStyle>
            <a:lvl1pPr>
              <a:defRPr>
                <a:latin typeface="+mn-lt"/>
              </a:defRPr>
            </a:lvl1pPr>
          </a:lstStyle>
          <a:p>
            <a:r>
              <a:rPr lang="en-US"/>
              <a:t>Click icon to add chart</a:t>
            </a:r>
          </a:p>
        </p:txBody>
      </p:sp>
      <p:sp>
        <p:nvSpPr>
          <p:cNvPr id="14" name="Chart Placeholder 12">
            <a:extLst>
              <a:ext uri="{FF2B5EF4-FFF2-40B4-BE49-F238E27FC236}">
                <a16:creationId xmlns:a16="http://schemas.microsoft.com/office/drawing/2014/main" id="{0B205552-1ADE-9544-BD79-1C6E89A55C00}"/>
              </a:ext>
            </a:extLst>
          </p:cNvPr>
          <p:cNvSpPr>
            <a:spLocks noGrp="1"/>
          </p:cNvSpPr>
          <p:nvPr>
            <p:ph type="chart" sz="quarter" idx="11"/>
          </p:nvPr>
        </p:nvSpPr>
        <p:spPr>
          <a:xfrm>
            <a:off x="461175" y="2338388"/>
            <a:ext cx="3649663" cy="3467100"/>
          </a:xfrm>
        </p:spPr>
        <p:txBody>
          <a:bodyPr/>
          <a:lstStyle>
            <a:lvl1pPr>
              <a:defRPr>
                <a:latin typeface="+mn-lt"/>
              </a:defRPr>
            </a:lvl1pPr>
          </a:lstStyle>
          <a:p>
            <a:r>
              <a:rPr lang="en-US"/>
              <a:t>Click icon to add chart</a:t>
            </a:r>
          </a:p>
        </p:txBody>
      </p:sp>
      <p:sp>
        <p:nvSpPr>
          <p:cNvPr id="15" name="Chart Placeholder 12">
            <a:extLst>
              <a:ext uri="{FF2B5EF4-FFF2-40B4-BE49-F238E27FC236}">
                <a16:creationId xmlns:a16="http://schemas.microsoft.com/office/drawing/2014/main" id="{B0F38FAE-6EC2-2945-8711-BFE852970724}"/>
              </a:ext>
            </a:extLst>
          </p:cNvPr>
          <p:cNvSpPr>
            <a:spLocks noGrp="1"/>
          </p:cNvSpPr>
          <p:nvPr>
            <p:ph type="chart" sz="quarter" idx="12"/>
          </p:nvPr>
        </p:nvSpPr>
        <p:spPr>
          <a:xfrm>
            <a:off x="4238045" y="2338388"/>
            <a:ext cx="3649663" cy="3467100"/>
          </a:xfrm>
        </p:spPr>
        <p:txBody>
          <a:bodyPr/>
          <a:lstStyle>
            <a:lvl1pPr>
              <a:defRPr>
                <a:latin typeface="+mn-lt"/>
              </a:defRPr>
            </a:lvl1pPr>
          </a:lstStyle>
          <a:p>
            <a:r>
              <a:rPr lang="en-US"/>
              <a:t>Click icon to add chart</a:t>
            </a:r>
          </a:p>
        </p:txBody>
      </p:sp>
    </p:spTree>
    <p:extLst>
      <p:ext uri="{BB962C8B-B14F-4D97-AF65-F5344CB8AC3E}">
        <p14:creationId xmlns:p14="http://schemas.microsoft.com/office/powerpoint/2010/main" val="13781934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1175" y="428733"/>
            <a:ext cx="11274552" cy="915037"/>
          </a:xfrm>
          <a:prstGeom prst="rect">
            <a:avLst/>
          </a:prstGeom>
        </p:spPr>
        <p:txBody>
          <a:bodyPr vert="horz" lIns="0" tIns="0" rIns="0" bIns="0" rtlCol="0" anchor="t">
            <a:noAutofit/>
          </a:bodyPr>
          <a:lstStyle/>
          <a:p>
            <a:r>
              <a:rPr lang="en-US"/>
              <a:t>Click to edit Master title style</a:t>
            </a:r>
          </a:p>
        </p:txBody>
      </p:sp>
      <p:sp>
        <p:nvSpPr>
          <p:cNvPr id="3" name="Text Placeholder 2"/>
          <p:cNvSpPr>
            <a:spLocks noGrp="1"/>
          </p:cNvSpPr>
          <p:nvPr>
            <p:ph type="body" idx="1"/>
          </p:nvPr>
        </p:nvSpPr>
        <p:spPr>
          <a:xfrm>
            <a:off x="461175" y="1463040"/>
            <a:ext cx="11274552" cy="434141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Box 13">
            <a:extLst>
              <a:ext uri="{FF2B5EF4-FFF2-40B4-BE49-F238E27FC236}">
                <a16:creationId xmlns:a16="http://schemas.microsoft.com/office/drawing/2014/main" id="{BDD3E71B-40E1-C447-B27B-4F3C213EC70D}"/>
              </a:ext>
            </a:extLst>
          </p:cNvPr>
          <p:cNvSpPr txBox="1"/>
          <p:nvPr/>
        </p:nvSpPr>
        <p:spPr>
          <a:xfrm>
            <a:off x="11282082" y="6252882"/>
            <a:ext cx="453645" cy="233166"/>
          </a:xfrm>
          <a:prstGeom prst="rect">
            <a:avLst/>
          </a:prstGeom>
          <a:noFill/>
        </p:spPr>
        <p:txBody>
          <a:bodyPr wrap="none" lIns="0" tIns="0" rIns="0" bIns="0" rtlCol="0">
            <a:noAutofit/>
          </a:bodyPr>
          <a:lstStyle/>
          <a:p>
            <a:pPr algn="r">
              <a:lnSpc>
                <a:spcPct val="100000"/>
              </a:lnSpc>
            </a:pPr>
            <a:fld id="{FD90F95D-471F-C64B-8AD2-62BB71CC159E}" type="slidenum">
              <a:rPr lang="en-US" sz="1200" smtClean="0"/>
              <a:pPr algn="r">
                <a:lnSpc>
                  <a:spcPct val="100000"/>
                </a:lnSpc>
              </a:pPr>
              <a:t>‹#›</a:t>
            </a:fld>
            <a:endParaRPr lang="en-US" sz="1200"/>
          </a:p>
        </p:txBody>
      </p:sp>
      <p:pic>
        <p:nvPicPr>
          <p:cNvPr id="6" name="Graphic 5">
            <a:extLst>
              <a:ext uri="{FF2B5EF4-FFF2-40B4-BE49-F238E27FC236}">
                <a16:creationId xmlns:a16="http://schemas.microsoft.com/office/drawing/2014/main" id="{729437E1-AFA5-C048-BBEC-53880E55EFCA}"/>
              </a:ext>
            </a:extLst>
          </p:cNvPr>
          <p:cNvPicPr>
            <a:picLocks noChangeAspect="1"/>
          </p:cNvPicPr>
          <p:nvPr userDrawn="1"/>
        </p:nvPicPr>
        <p:blipFill>
          <a:blip r:embed="rId19">
            <a:extLst>
              <a:ext uri="{96DAC541-7B7A-43D3-8B79-37D633B846F1}">
                <asvg:svgBlip xmlns:asvg="http://schemas.microsoft.com/office/drawing/2016/SVG/main" r:embed="rId20"/>
              </a:ext>
            </a:extLst>
          </a:blip>
          <a:stretch>
            <a:fillRect/>
          </a:stretch>
        </p:blipFill>
        <p:spPr>
          <a:xfrm>
            <a:off x="456273" y="6112306"/>
            <a:ext cx="912152" cy="384746"/>
          </a:xfrm>
          <a:prstGeom prst="rect">
            <a:avLst/>
          </a:prstGeom>
        </p:spPr>
      </p:pic>
    </p:spTree>
    <p:extLst>
      <p:ext uri="{BB962C8B-B14F-4D97-AF65-F5344CB8AC3E}">
        <p14:creationId xmlns:p14="http://schemas.microsoft.com/office/powerpoint/2010/main" val="11134517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ransition spd="slow">
    <p:wipe/>
  </p:transition>
  <p:txStyles>
    <p:titleStyle>
      <a:lvl1pPr algn="l" defTabSz="914400" rtl="0" eaLnBrk="1" latinLnBrk="0" hangingPunct="1">
        <a:lnSpc>
          <a:spcPct val="90000"/>
        </a:lnSpc>
        <a:spcBef>
          <a:spcPct val="0"/>
        </a:spcBef>
        <a:buNone/>
        <a:defRPr sz="2800" b="0" kern="1200">
          <a:solidFill>
            <a:schemeClr val="tx1"/>
          </a:solidFill>
          <a:latin typeface="+mn-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mj-lt"/>
          <a:ea typeface="+mn-ea"/>
          <a:cs typeface="+mn-cs"/>
        </a:defRPr>
      </a:lvl1pPr>
      <a:lvl2pPr marL="230188" indent="-111125" algn="l" defTabSz="914400" rtl="0" eaLnBrk="1" latinLnBrk="0" hangingPunct="1">
        <a:lnSpc>
          <a:spcPct val="90000"/>
        </a:lnSpc>
        <a:spcBef>
          <a:spcPts val="500"/>
        </a:spcBef>
        <a:buFont typeface="Arial" panose="020B0604020202020204" pitchFamily="34" charset="0"/>
        <a:buChar char="•"/>
        <a:tabLst/>
        <a:defRPr sz="1800" kern="1200">
          <a:solidFill>
            <a:schemeClr val="tx1"/>
          </a:solidFill>
          <a:latin typeface="+mn-lt"/>
          <a:ea typeface="+mn-ea"/>
          <a:cs typeface="+mn-cs"/>
        </a:defRPr>
      </a:lvl2pPr>
      <a:lvl3pPr marL="460375" indent="-111125" algn="l" defTabSz="914400" rtl="0" eaLnBrk="1" latinLnBrk="0" hangingPunct="1">
        <a:lnSpc>
          <a:spcPct val="90000"/>
        </a:lnSpc>
        <a:spcBef>
          <a:spcPts val="500"/>
        </a:spcBef>
        <a:buFont typeface="Arial" panose="020B0604020202020204" pitchFamily="34" charset="0"/>
        <a:buChar char="•"/>
        <a:tabLst/>
        <a:defRPr sz="1800" kern="1200">
          <a:solidFill>
            <a:schemeClr val="tx1"/>
          </a:solidFill>
          <a:latin typeface="+mn-lt"/>
          <a:ea typeface="+mn-ea"/>
          <a:cs typeface="+mn-cs"/>
        </a:defRPr>
      </a:lvl3pPr>
      <a:lvl4pPr marL="690563" indent="-111125" algn="l" defTabSz="914400" rtl="0" eaLnBrk="1" latinLnBrk="0" hangingPunct="1">
        <a:lnSpc>
          <a:spcPct val="90000"/>
        </a:lnSpc>
        <a:spcBef>
          <a:spcPts val="500"/>
        </a:spcBef>
        <a:buFont typeface="Arial" panose="020B0604020202020204" pitchFamily="34" charset="0"/>
        <a:buChar char="•"/>
        <a:tabLst/>
        <a:defRPr sz="1800" kern="1200">
          <a:solidFill>
            <a:schemeClr val="tx1"/>
          </a:solidFill>
          <a:latin typeface="+mn-lt"/>
          <a:ea typeface="+mn-ea"/>
          <a:cs typeface="+mn-cs"/>
        </a:defRPr>
      </a:lvl4pPr>
      <a:lvl5pPr marL="920750" indent="-119063" algn="l" defTabSz="914400" rtl="0" eaLnBrk="1" latinLnBrk="0" hangingPunct="1">
        <a:lnSpc>
          <a:spcPct val="90000"/>
        </a:lnSpc>
        <a:spcBef>
          <a:spcPts val="500"/>
        </a:spcBef>
        <a:buFont typeface="Arial" panose="020B0604020202020204" pitchFamily="34" charset="0"/>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64">
          <p15:clr>
            <a:srgbClr val="F26B43"/>
          </p15:clr>
        </p15:guide>
        <p15:guide id="2" pos="286">
          <p15:clr>
            <a:srgbClr val="F26B43"/>
          </p15:clr>
        </p15:guide>
        <p15:guide id="3" pos="7395">
          <p15:clr>
            <a:srgbClr val="F26B43"/>
          </p15:clr>
        </p15:guide>
        <p15:guide id="4" orient="horz" pos="3657">
          <p15:clr>
            <a:srgbClr val="F26B43"/>
          </p15:clr>
        </p15:guide>
        <p15:guide id="5" orient="horz" pos="403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687464C-F276-DAA7-C8C0-3662F27554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480" t="-500" r="13214" b="500"/>
          <a:stretch>
            <a:fillRect/>
          </a:stretch>
        </p:blipFill>
        <p:spPr bwMode="auto">
          <a:xfrm>
            <a:off x="5103224" y="1078403"/>
            <a:ext cx="7088776" cy="4463247"/>
          </a:xfrm>
          <a:prstGeom prst="rect">
            <a:avLst/>
          </a:prstGeom>
          <a:noFill/>
          <a:extLst>
            <a:ext uri="{909E8E84-426E-40DD-AFC4-6F175D3DCCD1}">
              <a14:hiddenFill xmlns:a14="http://schemas.microsoft.com/office/drawing/2010/main">
                <a:solidFill>
                  <a:srgbClr val="FFFFFF"/>
                </a:solidFill>
              </a14:hiddenFill>
            </a:ext>
          </a:extLst>
        </p:spPr>
      </p:pic>
      <p:sp>
        <p:nvSpPr>
          <p:cNvPr id="4" name="Subtitle 3">
            <a:extLst>
              <a:ext uri="{FF2B5EF4-FFF2-40B4-BE49-F238E27FC236}">
                <a16:creationId xmlns:a16="http://schemas.microsoft.com/office/drawing/2014/main" id="{E4AE6BA5-FFC6-1843-96D9-B6B123CDEB2A}"/>
              </a:ext>
            </a:extLst>
          </p:cNvPr>
          <p:cNvSpPr>
            <a:spLocks noGrp="1"/>
          </p:cNvSpPr>
          <p:nvPr>
            <p:ph type="subTitle" idx="1"/>
          </p:nvPr>
        </p:nvSpPr>
        <p:spPr/>
        <p:txBody>
          <a:bodyPr/>
          <a:lstStyle/>
          <a:p>
            <a:r>
              <a:rPr lang="en-US" dirty="0">
                <a:latin typeface="Arial" panose="020B0604020202020204" pitchFamily="34" charset="0"/>
                <a:cs typeface="Arial" panose="020B0604020202020204" pitchFamily="34" charset="0"/>
              </a:rPr>
              <a:t>We make healthy possible</a:t>
            </a:r>
          </a:p>
        </p:txBody>
      </p:sp>
      <p:sp>
        <p:nvSpPr>
          <p:cNvPr id="5" name="Title 4">
            <a:extLst>
              <a:ext uri="{FF2B5EF4-FFF2-40B4-BE49-F238E27FC236}">
                <a16:creationId xmlns:a16="http://schemas.microsoft.com/office/drawing/2014/main" id="{CFB994E8-0FAB-1291-9C7F-18F33805416E}"/>
              </a:ext>
            </a:extLst>
          </p:cNvPr>
          <p:cNvSpPr>
            <a:spLocks noGrp="1"/>
          </p:cNvSpPr>
          <p:nvPr>
            <p:ph type="ctrTitle"/>
          </p:nvPr>
        </p:nvSpPr>
        <p:spPr>
          <a:xfrm>
            <a:off x="605307" y="2558974"/>
            <a:ext cx="4176077" cy="1379649"/>
          </a:xfrm>
        </p:spPr>
        <p:txBody>
          <a:bodyPr/>
          <a:lstStyle/>
          <a:p>
            <a:r>
              <a:rPr lang="en-US" sz="4400" dirty="0">
                <a:latin typeface="Arial" panose="020B0604020202020204" pitchFamily="34" charset="0"/>
                <a:cs typeface="Arial" panose="020B0604020202020204" pitchFamily="34" charset="0"/>
              </a:rPr>
              <a:t>Gender Pay Gap Report</a:t>
            </a:r>
            <a:br>
              <a:rPr lang="en-US" sz="4400" dirty="0">
                <a:latin typeface="Arial" panose="020B0604020202020204" pitchFamily="34" charset="0"/>
                <a:cs typeface="Arial" panose="020B0604020202020204" pitchFamily="34" charset="0"/>
              </a:rPr>
            </a:br>
            <a:r>
              <a:rPr lang="en-US" sz="3200" i="1" dirty="0">
                <a:latin typeface="Arial" panose="020B0604020202020204" pitchFamily="34" charset="0"/>
                <a:cs typeface="Arial" panose="020B0604020202020204" pitchFamily="34" charset="0"/>
              </a:rPr>
              <a:t>Ireland Operations</a:t>
            </a:r>
          </a:p>
        </p:txBody>
      </p:sp>
      <p:pic>
        <p:nvPicPr>
          <p:cNvPr id="2" name="Picture 1" descr="A close-up of a logo&#10;&#10;Description automatically generated">
            <a:extLst>
              <a:ext uri="{FF2B5EF4-FFF2-40B4-BE49-F238E27FC236}">
                <a16:creationId xmlns:a16="http://schemas.microsoft.com/office/drawing/2014/main" id="{842A259C-7601-B1E1-4FAB-0F25F7156B9B}"/>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524462" y="5344529"/>
            <a:ext cx="1827104" cy="1044059"/>
          </a:xfrm>
          <a:prstGeom prst="rect">
            <a:avLst/>
          </a:prstGeom>
        </p:spPr>
      </p:pic>
    </p:spTree>
    <p:extLst>
      <p:ext uri="{BB962C8B-B14F-4D97-AF65-F5344CB8AC3E}">
        <p14:creationId xmlns:p14="http://schemas.microsoft.com/office/powerpoint/2010/main" val="3729575000"/>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2A9EC-245B-D35C-06E6-C25E2C22B5FC}"/>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988FC1B4-CB46-7D4E-9705-B67F28C2DFAB}"/>
              </a:ext>
            </a:extLst>
          </p:cNvPr>
          <p:cNvSpPr/>
          <p:nvPr/>
        </p:nvSpPr>
        <p:spPr>
          <a:xfrm>
            <a:off x="0" y="1252537"/>
            <a:ext cx="12192000" cy="4352926"/>
          </a:xfrm>
          <a:prstGeom prst="rect">
            <a:avLst/>
          </a:prstGeom>
          <a:solidFill>
            <a:schemeClr val="bg1">
              <a:lumMod val="95000"/>
            </a:scheme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BDD79C9-847B-BB16-05AA-D0BFF3800FB5}"/>
              </a:ext>
            </a:extLst>
          </p:cNvPr>
          <p:cNvSpPr>
            <a:spLocks noGrp="1"/>
          </p:cNvSpPr>
          <p:nvPr>
            <p:ph type="title"/>
          </p:nvPr>
        </p:nvSpPr>
        <p:spPr/>
        <p:txBody>
          <a:bodyPr/>
          <a:lstStyle/>
          <a:p>
            <a:r>
              <a:rPr lang="en-US" sz="3200" dirty="0"/>
              <a:t>Executive summary</a:t>
            </a:r>
          </a:p>
        </p:txBody>
      </p:sp>
      <p:sp>
        <p:nvSpPr>
          <p:cNvPr id="3" name="Content Placeholder 2">
            <a:extLst>
              <a:ext uri="{FF2B5EF4-FFF2-40B4-BE49-F238E27FC236}">
                <a16:creationId xmlns:a16="http://schemas.microsoft.com/office/drawing/2014/main" id="{A10136AC-D838-13CE-708F-AA74AEE67672}"/>
              </a:ext>
            </a:extLst>
          </p:cNvPr>
          <p:cNvSpPr>
            <a:spLocks noGrp="1"/>
          </p:cNvSpPr>
          <p:nvPr>
            <p:ph idx="4294967295"/>
          </p:nvPr>
        </p:nvSpPr>
        <p:spPr>
          <a:xfrm>
            <a:off x="461175" y="1486272"/>
            <a:ext cx="11274552" cy="3976688"/>
          </a:xfrm>
        </p:spPr>
        <p:txBody>
          <a:bodyPr>
            <a:normAutofit fontScale="92500" lnSpcReduction="10000"/>
          </a:bodyPr>
          <a:lstStyle/>
          <a:p>
            <a:pPr>
              <a:lnSpc>
                <a:spcPct val="100000"/>
              </a:lnSpc>
            </a:pPr>
            <a:r>
              <a:rPr lang="en-US" sz="1900" dirty="0">
                <a:latin typeface="+mn-lt"/>
                <a:cs typeface="Arial" panose="020B0604020202020204" pitchFamily="34" charset="0"/>
              </a:rPr>
              <a:t>In line with Ireland’s Gender Pay Gap Information Act 2021, we are sharing the results of the 2025 gender pay gap report. The report analyses the salaries of the entire workforce as one group, and not by job level, from the highest to the lowest salary across Amneal Ireland. The report reveals an overall </a:t>
            </a:r>
            <a:r>
              <a:rPr lang="en-US" sz="1900" b="1" dirty="0">
                <a:latin typeface="+mn-lt"/>
                <a:cs typeface="Arial" panose="020B0604020202020204" pitchFamily="34" charset="0"/>
              </a:rPr>
              <a:t>gender pay gap of 24%, </a:t>
            </a:r>
            <a:r>
              <a:rPr lang="en-US" sz="1900" dirty="0">
                <a:latin typeface="+mn-lt"/>
                <a:cs typeface="Arial" panose="020B0604020202020204" pitchFamily="34" charset="0"/>
              </a:rPr>
              <a:t>reflecting differences in average hourly earnings between men and women across our organization and reflects broader structural factors such as role distribution and seniority levels. While this gap highlights areas for improvement, we remain committed to fostering a more equitable workplace through targeted initiatives in recruitment, career development, and pay transparency. Our goal is to ensure that all employees have equal access to opportunity and reward.</a:t>
            </a:r>
          </a:p>
          <a:p>
            <a:pPr marL="0" indent="0">
              <a:lnSpc>
                <a:spcPct val="100000"/>
              </a:lnSpc>
              <a:buNone/>
            </a:pPr>
            <a:endParaRPr lang="en-US" sz="1900" dirty="0">
              <a:latin typeface="+mn-lt"/>
              <a:cs typeface="Arial" panose="020B0604020202020204" pitchFamily="34" charset="0"/>
            </a:endParaRPr>
          </a:p>
          <a:p>
            <a:pPr marL="0" indent="0">
              <a:lnSpc>
                <a:spcPct val="100000"/>
              </a:lnSpc>
              <a:buNone/>
            </a:pPr>
            <a:r>
              <a:rPr lang="en-US" sz="1900" b="1" dirty="0">
                <a:latin typeface="+mn-lt"/>
                <a:cs typeface="Arial" panose="020B0604020202020204" pitchFamily="34" charset="0"/>
              </a:rPr>
              <a:t>What is a Gender Pay Gap?</a:t>
            </a:r>
          </a:p>
          <a:p>
            <a:pPr marL="0" indent="0">
              <a:lnSpc>
                <a:spcPct val="100000"/>
              </a:lnSpc>
              <a:buNone/>
            </a:pPr>
            <a:r>
              <a:rPr lang="en-US" sz="1900" dirty="0">
                <a:latin typeface="+mn-lt"/>
                <a:cs typeface="Arial" panose="020B0604020202020204" pitchFamily="34" charset="0"/>
              </a:rPr>
              <a:t>The gender pay gap refers to the difference in average earnings between men and women in the workforce, typically expressed as a percentage of male earnings. It is calculated by comparing the mean and/or median hourly wages or annual salaries of men and women. This gap can result from various factors including occupational segregation, differences in working hours, and unequal access to leadership positions. Rather than indicating unequal pay for the same role, it highlights broader systemic inequalities that affect women's earning potential over time.</a:t>
            </a:r>
          </a:p>
          <a:p>
            <a:pPr marL="0" indent="0">
              <a:buNone/>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4869270"/>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B2A8735-D2E7-7B7F-3894-6FC91286FCFA}"/>
              </a:ext>
            </a:extLst>
          </p:cNvPr>
          <p:cNvSpPr/>
          <p:nvPr/>
        </p:nvSpPr>
        <p:spPr>
          <a:xfrm>
            <a:off x="9577452" y="1740481"/>
            <a:ext cx="1964819" cy="195565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4117E48-2193-55DF-460D-A89F70BEB895}"/>
              </a:ext>
            </a:extLst>
          </p:cNvPr>
          <p:cNvSpPr/>
          <p:nvPr/>
        </p:nvSpPr>
        <p:spPr>
          <a:xfrm>
            <a:off x="9527136" y="4455195"/>
            <a:ext cx="1964819" cy="195565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8D46352-16AC-518A-E38B-948B339853E7}"/>
              </a:ext>
            </a:extLst>
          </p:cNvPr>
          <p:cNvSpPr/>
          <p:nvPr/>
        </p:nvSpPr>
        <p:spPr>
          <a:xfrm>
            <a:off x="7439214" y="4455195"/>
            <a:ext cx="1964819" cy="195565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BDBF500-7DA3-7B5C-2D9E-9DD81DEACD3A}"/>
              </a:ext>
            </a:extLst>
          </p:cNvPr>
          <p:cNvSpPr/>
          <p:nvPr/>
        </p:nvSpPr>
        <p:spPr>
          <a:xfrm>
            <a:off x="7413117" y="1728439"/>
            <a:ext cx="1964819" cy="195565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5C07C2-91FF-5453-58FC-F292E28F77E8}"/>
              </a:ext>
            </a:extLst>
          </p:cNvPr>
          <p:cNvSpPr>
            <a:spLocks noGrp="1"/>
          </p:cNvSpPr>
          <p:nvPr>
            <p:ph type="title"/>
          </p:nvPr>
        </p:nvSpPr>
        <p:spPr/>
        <p:txBody>
          <a:bodyPr/>
          <a:lstStyle/>
          <a:p>
            <a:r>
              <a:rPr lang="en-US" sz="3200" dirty="0"/>
              <a:t>Reporting categories</a:t>
            </a:r>
          </a:p>
        </p:txBody>
      </p:sp>
      <p:pic>
        <p:nvPicPr>
          <p:cNvPr id="4" name="Picture 3">
            <a:extLst>
              <a:ext uri="{FF2B5EF4-FFF2-40B4-BE49-F238E27FC236}">
                <a16:creationId xmlns:a16="http://schemas.microsoft.com/office/drawing/2014/main" id="{2D8A367E-0E55-AEDA-7B34-39692AF14612}"/>
              </a:ext>
            </a:extLst>
          </p:cNvPr>
          <p:cNvPicPr>
            <a:picLocks noChangeAspect="1"/>
          </p:cNvPicPr>
          <p:nvPr/>
        </p:nvPicPr>
        <p:blipFill>
          <a:blip r:embed="rId2">
            <a:duotone>
              <a:schemeClr val="accent2">
                <a:shade val="45000"/>
                <a:satMod val="135000"/>
              </a:schemeClr>
              <a:prstClr val="white"/>
            </a:duotone>
          </a:blip>
          <a:stretch>
            <a:fillRect/>
          </a:stretch>
        </p:blipFill>
        <p:spPr>
          <a:xfrm>
            <a:off x="971169" y="1450692"/>
            <a:ext cx="2390726" cy="2078892"/>
          </a:xfrm>
          <a:prstGeom prst="rect">
            <a:avLst/>
          </a:prstGeom>
        </p:spPr>
      </p:pic>
      <p:sp>
        <p:nvSpPr>
          <p:cNvPr id="5" name="TextBox 4">
            <a:extLst>
              <a:ext uri="{FF2B5EF4-FFF2-40B4-BE49-F238E27FC236}">
                <a16:creationId xmlns:a16="http://schemas.microsoft.com/office/drawing/2014/main" id="{FFF2BCFA-11C6-03A6-2439-8288AF50871C}"/>
              </a:ext>
            </a:extLst>
          </p:cNvPr>
          <p:cNvSpPr txBox="1"/>
          <p:nvPr/>
        </p:nvSpPr>
        <p:spPr>
          <a:xfrm>
            <a:off x="2844460" y="1064947"/>
            <a:ext cx="1484830" cy="307777"/>
          </a:xfrm>
          <a:prstGeom prst="rect">
            <a:avLst/>
          </a:prstGeom>
          <a:noFill/>
        </p:spPr>
        <p:txBody>
          <a:bodyPr wrap="none" rtlCol="0">
            <a:spAutoFit/>
          </a:bodyPr>
          <a:lstStyle/>
          <a:p>
            <a:r>
              <a:rPr lang="en-US" sz="1400" b="1" dirty="0"/>
              <a:t>Gender Pay Gap</a:t>
            </a:r>
          </a:p>
        </p:txBody>
      </p:sp>
      <p:sp>
        <p:nvSpPr>
          <p:cNvPr id="6" name="TextBox 5">
            <a:extLst>
              <a:ext uri="{FF2B5EF4-FFF2-40B4-BE49-F238E27FC236}">
                <a16:creationId xmlns:a16="http://schemas.microsoft.com/office/drawing/2014/main" id="{D1D75564-5DD1-1FB8-D7F4-6BD582250F67}"/>
              </a:ext>
            </a:extLst>
          </p:cNvPr>
          <p:cNvSpPr txBox="1"/>
          <p:nvPr/>
        </p:nvSpPr>
        <p:spPr>
          <a:xfrm>
            <a:off x="1699044" y="2100072"/>
            <a:ext cx="1026415" cy="830997"/>
          </a:xfrm>
          <a:prstGeom prst="rect">
            <a:avLst/>
          </a:prstGeom>
          <a:noFill/>
        </p:spPr>
        <p:txBody>
          <a:bodyPr wrap="square" rtlCol="0">
            <a:spAutoFit/>
          </a:bodyPr>
          <a:lstStyle/>
          <a:p>
            <a:pPr algn="ctr"/>
            <a:r>
              <a:rPr lang="en-US" sz="1200" dirty="0"/>
              <a:t>24%</a:t>
            </a:r>
          </a:p>
          <a:p>
            <a:pPr algn="ctr"/>
            <a:r>
              <a:rPr lang="en-US" sz="1200" b="1" dirty="0"/>
              <a:t>Mean</a:t>
            </a:r>
            <a:r>
              <a:rPr lang="en-US" sz="1200" dirty="0"/>
              <a:t> gender pay gap (All)</a:t>
            </a:r>
          </a:p>
        </p:txBody>
      </p:sp>
      <p:pic>
        <p:nvPicPr>
          <p:cNvPr id="8" name="Picture 7">
            <a:extLst>
              <a:ext uri="{FF2B5EF4-FFF2-40B4-BE49-F238E27FC236}">
                <a16:creationId xmlns:a16="http://schemas.microsoft.com/office/drawing/2014/main" id="{FA5F7642-A3DC-394C-2BE3-A7A6975CE231}"/>
              </a:ext>
            </a:extLst>
          </p:cNvPr>
          <p:cNvPicPr>
            <a:picLocks noChangeAspect="1"/>
          </p:cNvPicPr>
          <p:nvPr/>
        </p:nvPicPr>
        <p:blipFill>
          <a:blip r:embed="rId3">
            <a:duotone>
              <a:schemeClr val="accent2">
                <a:shade val="45000"/>
                <a:satMod val="135000"/>
              </a:schemeClr>
              <a:prstClr val="white"/>
            </a:duotone>
          </a:blip>
          <a:stretch>
            <a:fillRect/>
          </a:stretch>
        </p:blipFill>
        <p:spPr>
          <a:xfrm>
            <a:off x="3525522" y="1395980"/>
            <a:ext cx="2518661" cy="2223587"/>
          </a:xfrm>
          <a:prstGeom prst="rect">
            <a:avLst/>
          </a:prstGeom>
        </p:spPr>
      </p:pic>
      <p:sp>
        <p:nvSpPr>
          <p:cNvPr id="9" name="TextBox 8">
            <a:extLst>
              <a:ext uri="{FF2B5EF4-FFF2-40B4-BE49-F238E27FC236}">
                <a16:creationId xmlns:a16="http://schemas.microsoft.com/office/drawing/2014/main" id="{588C75A2-A523-943C-2732-40946103B22A}"/>
              </a:ext>
            </a:extLst>
          </p:cNvPr>
          <p:cNvSpPr txBox="1"/>
          <p:nvPr/>
        </p:nvSpPr>
        <p:spPr>
          <a:xfrm>
            <a:off x="4303181" y="2074163"/>
            <a:ext cx="1137500" cy="830997"/>
          </a:xfrm>
          <a:prstGeom prst="rect">
            <a:avLst/>
          </a:prstGeom>
          <a:noFill/>
        </p:spPr>
        <p:txBody>
          <a:bodyPr wrap="square" rtlCol="0">
            <a:spAutoFit/>
          </a:bodyPr>
          <a:lstStyle/>
          <a:p>
            <a:pPr algn="ctr"/>
            <a:r>
              <a:rPr lang="en-US" sz="1200" dirty="0"/>
              <a:t>16%</a:t>
            </a:r>
          </a:p>
          <a:p>
            <a:pPr algn="ctr"/>
            <a:r>
              <a:rPr lang="en-US" sz="1200" b="1" dirty="0"/>
              <a:t>Median</a:t>
            </a:r>
            <a:r>
              <a:rPr lang="en-US" sz="1200" dirty="0"/>
              <a:t> gender pay gap (All)</a:t>
            </a:r>
          </a:p>
        </p:txBody>
      </p:sp>
      <p:sp>
        <p:nvSpPr>
          <p:cNvPr id="10" name="TextBox 9">
            <a:extLst>
              <a:ext uri="{FF2B5EF4-FFF2-40B4-BE49-F238E27FC236}">
                <a16:creationId xmlns:a16="http://schemas.microsoft.com/office/drawing/2014/main" id="{227B1BF3-0CD0-79EC-D6EB-AA00677F6322}"/>
              </a:ext>
            </a:extLst>
          </p:cNvPr>
          <p:cNvSpPr txBox="1"/>
          <p:nvPr/>
        </p:nvSpPr>
        <p:spPr>
          <a:xfrm>
            <a:off x="2297999" y="3869677"/>
            <a:ext cx="2647803" cy="307777"/>
          </a:xfrm>
          <a:prstGeom prst="rect">
            <a:avLst/>
          </a:prstGeom>
          <a:noFill/>
        </p:spPr>
        <p:txBody>
          <a:bodyPr wrap="square" rtlCol="0">
            <a:spAutoFit/>
          </a:bodyPr>
          <a:lstStyle/>
          <a:p>
            <a:pPr algn="ctr"/>
            <a:r>
              <a:rPr lang="en-US" sz="1400" b="1" dirty="0"/>
              <a:t>Bonus Gender Pay Gap</a:t>
            </a:r>
          </a:p>
        </p:txBody>
      </p:sp>
      <p:pic>
        <p:nvPicPr>
          <p:cNvPr id="12" name="Picture 11">
            <a:extLst>
              <a:ext uri="{FF2B5EF4-FFF2-40B4-BE49-F238E27FC236}">
                <a16:creationId xmlns:a16="http://schemas.microsoft.com/office/drawing/2014/main" id="{27870988-DFF8-F4D0-1696-6F232C0E3240}"/>
              </a:ext>
            </a:extLst>
          </p:cNvPr>
          <p:cNvPicPr>
            <a:picLocks noChangeAspect="1"/>
          </p:cNvPicPr>
          <p:nvPr/>
        </p:nvPicPr>
        <p:blipFill>
          <a:blip r:embed="rId4">
            <a:duotone>
              <a:schemeClr val="accent4">
                <a:shade val="45000"/>
                <a:satMod val="135000"/>
              </a:schemeClr>
              <a:prstClr val="white"/>
            </a:duotone>
          </a:blip>
          <a:stretch>
            <a:fillRect/>
          </a:stretch>
        </p:blipFill>
        <p:spPr>
          <a:xfrm>
            <a:off x="1091204" y="4133244"/>
            <a:ext cx="2243260" cy="2182081"/>
          </a:xfrm>
          <a:prstGeom prst="rect">
            <a:avLst/>
          </a:prstGeom>
        </p:spPr>
      </p:pic>
      <p:sp>
        <p:nvSpPr>
          <p:cNvPr id="13" name="TextBox 12">
            <a:extLst>
              <a:ext uri="{FF2B5EF4-FFF2-40B4-BE49-F238E27FC236}">
                <a16:creationId xmlns:a16="http://schemas.microsoft.com/office/drawing/2014/main" id="{BE9DF6A9-DC57-F976-162B-90572C3B6FDE}"/>
              </a:ext>
            </a:extLst>
          </p:cNvPr>
          <p:cNvSpPr txBox="1"/>
          <p:nvPr/>
        </p:nvSpPr>
        <p:spPr>
          <a:xfrm>
            <a:off x="1727058" y="4808785"/>
            <a:ext cx="1026415" cy="830997"/>
          </a:xfrm>
          <a:prstGeom prst="rect">
            <a:avLst/>
          </a:prstGeom>
          <a:noFill/>
        </p:spPr>
        <p:txBody>
          <a:bodyPr wrap="square" rtlCol="0">
            <a:spAutoFit/>
          </a:bodyPr>
          <a:lstStyle/>
          <a:p>
            <a:pPr algn="ctr"/>
            <a:r>
              <a:rPr lang="en-US" sz="1200" dirty="0"/>
              <a:t>50%</a:t>
            </a:r>
          </a:p>
          <a:p>
            <a:pPr algn="ctr"/>
            <a:r>
              <a:rPr lang="en-US" sz="1200" b="1" dirty="0"/>
              <a:t>Mean</a:t>
            </a:r>
            <a:r>
              <a:rPr lang="en-US" sz="1200" dirty="0"/>
              <a:t> gender pay gap (All)</a:t>
            </a:r>
          </a:p>
        </p:txBody>
      </p:sp>
      <p:pic>
        <p:nvPicPr>
          <p:cNvPr id="15" name="Picture 14">
            <a:extLst>
              <a:ext uri="{FF2B5EF4-FFF2-40B4-BE49-F238E27FC236}">
                <a16:creationId xmlns:a16="http://schemas.microsoft.com/office/drawing/2014/main" id="{4DE83927-9C5A-61A5-44FC-25DFCD1602CF}"/>
              </a:ext>
            </a:extLst>
          </p:cNvPr>
          <p:cNvPicPr>
            <a:picLocks noChangeAspect="1"/>
          </p:cNvPicPr>
          <p:nvPr/>
        </p:nvPicPr>
        <p:blipFill>
          <a:blip r:embed="rId5">
            <a:duotone>
              <a:schemeClr val="accent4">
                <a:shade val="45000"/>
                <a:satMod val="135000"/>
              </a:schemeClr>
              <a:prstClr val="white"/>
            </a:duotone>
          </a:blip>
          <a:stretch>
            <a:fillRect/>
          </a:stretch>
        </p:blipFill>
        <p:spPr>
          <a:xfrm>
            <a:off x="3800923" y="4177454"/>
            <a:ext cx="2243260" cy="2200934"/>
          </a:xfrm>
          <a:prstGeom prst="rect">
            <a:avLst/>
          </a:prstGeom>
        </p:spPr>
      </p:pic>
      <p:sp>
        <p:nvSpPr>
          <p:cNvPr id="16" name="TextBox 15">
            <a:extLst>
              <a:ext uri="{FF2B5EF4-FFF2-40B4-BE49-F238E27FC236}">
                <a16:creationId xmlns:a16="http://schemas.microsoft.com/office/drawing/2014/main" id="{F3FD522C-0021-DC89-2D89-9CF8A852E2DB}"/>
              </a:ext>
            </a:extLst>
          </p:cNvPr>
          <p:cNvSpPr txBox="1"/>
          <p:nvPr/>
        </p:nvSpPr>
        <p:spPr>
          <a:xfrm>
            <a:off x="4381699" y="4862702"/>
            <a:ext cx="1137500" cy="830997"/>
          </a:xfrm>
          <a:prstGeom prst="rect">
            <a:avLst/>
          </a:prstGeom>
          <a:noFill/>
        </p:spPr>
        <p:txBody>
          <a:bodyPr wrap="square" rtlCol="0">
            <a:spAutoFit/>
          </a:bodyPr>
          <a:lstStyle/>
          <a:p>
            <a:pPr algn="ctr"/>
            <a:r>
              <a:rPr lang="en-US" sz="1200" dirty="0"/>
              <a:t>35%</a:t>
            </a:r>
          </a:p>
          <a:p>
            <a:pPr algn="ctr"/>
            <a:r>
              <a:rPr lang="en-US" sz="1200" b="1" dirty="0"/>
              <a:t>Median</a:t>
            </a:r>
            <a:r>
              <a:rPr lang="en-US" sz="1200" dirty="0"/>
              <a:t> gender pay gap (All)</a:t>
            </a:r>
          </a:p>
        </p:txBody>
      </p:sp>
      <p:sp>
        <p:nvSpPr>
          <p:cNvPr id="17" name="TextBox 16">
            <a:extLst>
              <a:ext uri="{FF2B5EF4-FFF2-40B4-BE49-F238E27FC236}">
                <a16:creationId xmlns:a16="http://schemas.microsoft.com/office/drawing/2014/main" id="{0AD1F298-AEE3-796B-295A-DA06C288B9C2}"/>
              </a:ext>
            </a:extLst>
          </p:cNvPr>
          <p:cNvSpPr txBox="1"/>
          <p:nvPr/>
        </p:nvSpPr>
        <p:spPr>
          <a:xfrm>
            <a:off x="8300284" y="3932130"/>
            <a:ext cx="2389052" cy="307777"/>
          </a:xfrm>
          <a:prstGeom prst="rect">
            <a:avLst/>
          </a:prstGeom>
          <a:noFill/>
        </p:spPr>
        <p:txBody>
          <a:bodyPr wrap="none" rtlCol="0">
            <a:spAutoFit/>
          </a:bodyPr>
          <a:lstStyle/>
          <a:p>
            <a:r>
              <a:rPr lang="en-US" sz="1400" b="1" dirty="0"/>
              <a:t>Proportion of Paid Bonuses</a:t>
            </a:r>
          </a:p>
        </p:txBody>
      </p:sp>
      <p:sp>
        <p:nvSpPr>
          <p:cNvPr id="18" name="TextBox 17">
            <a:extLst>
              <a:ext uri="{FF2B5EF4-FFF2-40B4-BE49-F238E27FC236}">
                <a16:creationId xmlns:a16="http://schemas.microsoft.com/office/drawing/2014/main" id="{C8EB07E2-FA99-3B52-DDD9-7C0F9EE26A6C}"/>
              </a:ext>
            </a:extLst>
          </p:cNvPr>
          <p:cNvSpPr txBox="1"/>
          <p:nvPr/>
        </p:nvSpPr>
        <p:spPr>
          <a:xfrm>
            <a:off x="7413117" y="4656960"/>
            <a:ext cx="2017015" cy="1200329"/>
          </a:xfrm>
          <a:prstGeom prst="rect">
            <a:avLst/>
          </a:prstGeom>
          <a:noFill/>
        </p:spPr>
        <p:txBody>
          <a:bodyPr wrap="square" rtlCol="0">
            <a:spAutoFit/>
          </a:bodyPr>
          <a:lstStyle/>
          <a:p>
            <a:pPr algn="ctr"/>
            <a:r>
              <a:rPr lang="en-US" sz="4400" dirty="0">
                <a:latin typeface="+mj-lt"/>
              </a:rPr>
              <a:t>100% </a:t>
            </a:r>
          </a:p>
          <a:p>
            <a:pPr algn="ctr"/>
            <a:r>
              <a:rPr lang="en-US" sz="1400" dirty="0"/>
              <a:t>% of </a:t>
            </a:r>
            <a:r>
              <a:rPr lang="en-US" sz="1400" dirty="0">
                <a:solidFill>
                  <a:schemeClr val="accent2"/>
                </a:solidFill>
                <a:latin typeface="+mj-lt"/>
              </a:rPr>
              <a:t>Male employees </a:t>
            </a:r>
            <a:r>
              <a:rPr lang="en-US" sz="1400" dirty="0"/>
              <a:t>paid bonuses</a:t>
            </a:r>
          </a:p>
        </p:txBody>
      </p:sp>
      <p:sp>
        <p:nvSpPr>
          <p:cNvPr id="19" name="TextBox 18">
            <a:extLst>
              <a:ext uri="{FF2B5EF4-FFF2-40B4-BE49-F238E27FC236}">
                <a16:creationId xmlns:a16="http://schemas.microsoft.com/office/drawing/2014/main" id="{A81360B8-F8B0-7C61-ED0B-A8447E42A5B0}"/>
              </a:ext>
            </a:extLst>
          </p:cNvPr>
          <p:cNvSpPr txBox="1"/>
          <p:nvPr/>
        </p:nvSpPr>
        <p:spPr>
          <a:xfrm>
            <a:off x="9448420" y="4684392"/>
            <a:ext cx="2009393" cy="1200329"/>
          </a:xfrm>
          <a:prstGeom prst="rect">
            <a:avLst/>
          </a:prstGeom>
          <a:noFill/>
        </p:spPr>
        <p:txBody>
          <a:bodyPr wrap="square" rtlCol="0">
            <a:spAutoFit/>
          </a:bodyPr>
          <a:lstStyle/>
          <a:p>
            <a:pPr algn="ctr"/>
            <a:r>
              <a:rPr lang="en-US" sz="4400" dirty="0">
                <a:latin typeface="+mj-lt"/>
              </a:rPr>
              <a:t>100% </a:t>
            </a:r>
          </a:p>
          <a:p>
            <a:pPr algn="ctr"/>
            <a:r>
              <a:rPr lang="en-US" sz="1400" dirty="0"/>
              <a:t>% of </a:t>
            </a:r>
            <a:r>
              <a:rPr lang="en-US" sz="1400" dirty="0">
                <a:solidFill>
                  <a:schemeClr val="accent2"/>
                </a:solidFill>
                <a:latin typeface="+mj-lt"/>
              </a:rPr>
              <a:t>Female employees </a:t>
            </a:r>
            <a:r>
              <a:rPr lang="en-US" sz="1400" dirty="0"/>
              <a:t>paid bonuses</a:t>
            </a:r>
          </a:p>
        </p:txBody>
      </p:sp>
      <p:cxnSp>
        <p:nvCxnSpPr>
          <p:cNvPr id="21" name="Straight Connector 20">
            <a:extLst>
              <a:ext uri="{FF2B5EF4-FFF2-40B4-BE49-F238E27FC236}">
                <a16:creationId xmlns:a16="http://schemas.microsoft.com/office/drawing/2014/main" id="{932922EA-9188-0C4A-C0E9-7D21BDE92870}"/>
              </a:ext>
            </a:extLst>
          </p:cNvPr>
          <p:cNvCxnSpPr/>
          <p:nvPr/>
        </p:nvCxnSpPr>
        <p:spPr>
          <a:xfrm>
            <a:off x="6876288" y="1194685"/>
            <a:ext cx="0" cy="5065776"/>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sp>
        <p:nvSpPr>
          <p:cNvPr id="22" name="TextBox 21">
            <a:extLst>
              <a:ext uri="{FF2B5EF4-FFF2-40B4-BE49-F238E27FC236}">
                <a16:creationId xmlns:a16="http://schemas.microsoft.com/office/drawing/2014/main" id="{314FC17E-3723-E0B0-0A07-E8F09B9F3F3B}"/>
              </a:ext>
            </a:extLst>
          </p:cNvPr>
          <p:cNvSpPr txBox="1"/>
          <p:nvPr/>
        </p:nvSpPr>
        <p:spPr>
          <a:xfrm>
            <a:off x="7998532" y="1261607"/>
            <a:ext cx="3175869" cy="307777"/>
          </a:xfrm>
          <a:prstGeom prst="rect">
            <a:avLst/>
          </a:prstGeom>
          <a:noFill/>
        </p:spPr>
        <p:txBody>
          <a:bodyPr wrap="none" rtlCol="0">
            <a:spAutoFit/>
          </a:bodyPr>
          <a:lstStyle/>
          <a:p>
            <a:r>
              <a:rPr lang="en-US" sz="1400" b="1" dirty="0"/>
              <a:t>Proportion Paid Benefits in Kind (BIK)</a:t>
            </a:r>
          </a:p>
        </p:txBody>
      </p:sp>
      <p:sp>
        <p:nvSpPr>
          <p:cNvPr id="23" name="TextBox 22">
            <a:extLst>
              <a:ext uri="{FF2B5EF4-FFF2-40B4-BE49-F238E27FC236}">
                <a16:creationId xmlns:a16="http://schemas.microsoft.com/office/drawing/2014/main" id="{9FD793E8-C98C-FBAA-4637-9CE4828AF649}"/>
              </a:ext>
            </a:extLst>
          </p:cNvPr>
          <p:cNvSpPr txBox="1"/>
          <p:nvPr/>
        </p:nvSpPr>
        <p:spPr>
          <a:xfrm>
            <a:off x="7360921" y="1973579"/>
            <a:ext cx="2017015" cy="1200329"/>
          </a:xfrm>
          <a:prstGeom prst="rect">
            <a:avLst/>
          </a:prstGeom>
          <a:noFill/>
        </p:spPr>
        <p:txBody>
          <a:bodyPr wrap="square" rtlCol="0">
            <a:spAutoFit/>
          </a:bodyPr>
          <a:lstStyle/>
          <a:p>
            <a:pPr algn="ctr"/>
            <a:r>
              <a:rPr lang="en-US" sz="4400" b="1" dirty="0">
                <a:latin typeface="Source Sans Pro SemiBold" panose="020B0603030403020204" pitchFamily="34" charset="0"/>
                <a:ea typeface="Source Sans Pro SemiBold" panose="020B0603030403020204" pitchFamily="34" charset="0"/>
              </a:rPr>
              <a:t>100% </a:t>
            </a:r>
          </a:p>
          <a:p>
            <a:pPr algn="ctr"/>
            <a:r>
              <a:rPr lang="en-US" sz="1400" dirty="0"/>
              <a:t>% of </a:t>
            </a:r>
            <a:r>
              <a:rPr lang="en-US" sz="1400" dirty="0">
                <a:solidFill>
                  <a:schemeClr val="accent2"/>
                </a:solidFill>
                <a:latin typeface="+mj-lt"/>
              </a:rPr>
              <a:t>Male employees </a:t>
            </a:r>
            <a:r>
              <a:rPr lang="en-US" sz="1400" dirty="0"/>
              <a:t>who received BIK</a:t>
            </a:r>
          </a:p>
        </p:txBody>
      </p:sp>
      <p:sp>
        <p:nvSpPr>
          <p:cNvPr id="24" name="TextBox 23">
            <a:extLst>
              <a:ext uri="{FF2B5EF4-FFF2-40B4-BE49-F238E27FC236}">
                <a16:creationId xmlns:a16="http://schemas.microsoft.com/office/drawing/2014/main" id="{E0239A20-A7C9-50D2-F454-B68EA2188E26}"/>
              </a:ext>
            </a:extLst>
          </p:cNvPr>
          <p:cNvSpPr txBox="1"/>
          <p:nvPr/>
        </p:nvSpPr>
        <p:spPr>
          <a:xfrm>
            <a:off x="9557004" y="2010156"/>
            <a:ext cx="2009393" cy="1200329"/>
          </a:xfrm>
          <a:prstGeom prst="rect">
            <a:avLst/>
          </a:prstGeom>
          <a:noFill/>
        </p:spPr>
        <p:txBody>
          <a:bodyPr wrap="square" rtlCol="0">
            <a:spAutoFit/>
          </a:bodyPr>
          <a:lstStyle/>
          <a:p>
            <a:pPr algn="ctr"/>
            <a:r>
              <a:rPr lang="en-US" sz="4400" dirty="0">
                <a:latin typeface="+mj-lt"/>
              </a:rPr>
              <a:t>100% </a:t>
            </a:r>
          </a:p>
          <a:p>
            <a:pPr algn="ctr"/>
            <a:r>
              <a:rPr lang="en-US" sz="1400" dirty="0"/>
              <a:t>% of </a:t>
            </a:r>
            <a:r>
              <a:rPr lang="en-US" sz="1400" dirty="0">
                <a:solidFill>
                  <a:schemeClr val="accent2"/>
                </a:solidFill>
                <a:latin typeface="+mj-lt"/>
              </a:rPr>
              <a:t>Female employees </a:t>
            </a:r>
            <a:r>
              <a:rPr lang="en-US" sz="1400" dirty="0"/>
              <a:t>who received BIK</a:t>
            </a:r>
          </a:p>
        </p:txBody>
      </p:sp>
    </p:spTree>
    <p:extLst>
      <p:ext uri="{BB962C8B-B14F-4D97-AF65-F5344CB8AC3E}">
        <p14:creationId xmlns:p14="http://schemas.microsoft.com/office/powerpoint/2010/main" val="48700148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300B5-288B-F26A-1524-52C5EBCB96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17BA03-0622-D454-7F27-5261E9CF44E5}"/>
              </a:ext>
            </a:extLst>
          </p:cNvPr>
          <p:cNvSpPr>
            <a:spLocks noGrp="1"/>
          </p:cNvSpPr>
          <p:nvPr>
            <p:ph type="title"/>
          </p:nvPr>
        </p:nvSpPr>
        <p:spPr/>
        <p:txBody>
          <a:bodyPr/>
          <a:lstStyle/>
          <a:p>
            <a:r>
              <a:rPr lang="en-US" dirty="0"/>
              <a:t>Quartiles</a:t>
            </a:r>
          </a:p>
        </p:txBody>
      </p:sp>
      <p:graphicFrame>
        <p:nvGraphicFramePr>
          <p:cNvPr id="26" name="Chart 25">
            <a:extLst>
              <a:ext uri="{FF2B5EF4-FFF2-40B4-BE49-F238E27FC236}">
                <a16:creationId xmlns:a16="http://schemas.microsoft.com/office/drawing/2014/main" id="{49F1AE1E-42C4-5AA0-17E1-7B29E716CD5E}"/>
              </a:ext>
            </a:extLst>
          </p:cNvPr>
          <p:cNvGraphicFramePr>
            <a:graphicFrameLocks/>
          </p:cNvGraphicFramePr>
          <p:nvPr>
            <p:extLst>
              <p:ext uri="{D42A27DB-BD31-4B8C-83A1-F6EECF244321}">
                <p14:modId xmlns:p14="http://schemas.microsoft.com/office/powerpoint/2010/main" val="566145067"/>
              </p:ext>
            </p:extLst>
          </p:nvPr>
        </p:nvGraphicFramePr>
        <p:xfrm>
          <a:off x="2306119" y="2057626"/>
          <a:ext cx="6599946" cy="3671697"/>
        </p:xfrm>
        <a:graphic>
          <a:graphicData uri="http://schemas.openxmlformats.org/drawingml/2006/chart">
            <c:chart xmlns:c="http://schemas.openxmlformats.org/drawingml/2006/chart" xmlns:r="http://schemas.openxmlformats.org/officeDocument/2006/relationships" r:id="rId2"/>
          </a:graphicData>
        </a:graphic>
      </p:graphicFrame>
      <p:sp>
        <p:nvSpPr>
          <p:cNvPr id="29" name="TextBox 28">
            <a:extLst>
              <a:ext uri="{FF2B5EF4-FFF2-40B4-BE49-F238E27FC236}">
                <a16:creationId xmlns:a16="http://schemas.microsoft.com/office/drawing/2014/main" id="{825064D1-5E51-2735-C502-55CB349EA503}"/>
              </a:ext>
            </a:extLst>
          </p:cNvPr>
          <p:cNvSpPr txBox="1"/>
          <p:nvPr/>
        </p:nvSpPr>
        <p:spPr>
          <a:xfrm>
            <a:off x="2880058" y="5929771"/>
            <a:ext cx="695856" cy="338554"/>
          </a:xfrm>
          <a:prstGeom prst="rect">
            <a:avLst/>
          </a:prstGeom>
          <a:noFill/>
        </p:spPr>
        <p:txBody>
          <a:bodyPr wrap="square" rtlCol="0">
            <a:spAutoFit/>
          </a:bodyPr>
          <a:lstStyle/>
          <a:p>
            <a:r>
              <a:rPr lang="en-US" sz="1600" b="1" dirty="0"/>
              <a:t>Male</a:t>
            </a:r>
          </a:p>
        </p:txBody>
      </p:sp>
      <p:sp>
        <p:nvSpPr>
          <p:cNvPr id="30" name="TextBox 29">
            <a:extLst>
              <a:ext uri="{FF2B5EF4-FFF2-40B4-BE49-F238E27FC236}">
                <a16:creationId xmlns:a16="http://schemas.microsoft.com/office/drawing/2014/main" id="{07C2853F-2672-66CF-62EE-CCD71CA75019}"/>
              </a:ext>
            </a:extLst>
          </p:cNvPr>
          <p:cNvSpPr txBox="1"/>
          <p:nvPr/>
        </p:nvSpPr>
        <p:spPr>
          <a:xfrm>
            <a:off x="3933916" y="5920627"/>
            <a:ext cx="942558" cy="338554"/>
          </a:xfrm>
          <a:prstGeom prst="rect">
            <a:avLst/>
          </a:prstGeom>
          <a:noFill/>
        </p:spPr>
        <p:txBody>
          <a:bodyPr wrap="square" rtlCol="0">
            <a:spAutoFit/>
          </a:bodyPr>
          <a:lstStyle/>
          <a:p>
            <a:r>
              <a:rPr lang="en-US" sz="1600" b="1" dirty="0"/>
              <a:t>Female</a:t>
            </a:r>
          </a:p>
        </p:txBody>
      </p:sp>
      <p:sp>
        <p:nvSpPr>
          <p:cNvPr id="3" name="Content Placeholder 2">
            <a:extLst>
              <a:ext uri="{FF2B5EF4-FFF2-40B4-BE49-F238E27FC236}">
                <a16:creationId xmlns:a16="http://schemas.microsoft.com/office/drawing/2014/main" id="{B314C39B-569E-1E61-EECF-D41D32B77155}"/>
              </a:ext>
            </a:extLst>
          </p:cNvPr>
          <p:cNvSpPr txBox="1">
            <a:spLocks/>
          </p:cNvSpPr>
          <p:nvPr/>
        </p:nvSpPr>
        <p:spPr>
          <a:xfrm>
            <a:off x="456273" y="829662"/>
            <a:ext cx="11507508" cy="113231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800" dirty="0"/>
              <a:t>As part of Ireland’s gender pay gap reporting, we calculate quartile distribution by ranking all employees based on their hourly pay and dividing them into four equal-sized groups, or quartiles, from highest to lowest pay. Each quartile represents the distribution of salaries and not the number of people in each quartile, and the chart highlights the percentage of male and female salaries.</a:t>
            </a:r>
            <a:endParaRPr lang="en-US" sz="1800" strike="sngStrike"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051D4B55-8D98-98F4-B4D1-22A9A983858D}"/>
              </a:ext>
            </a:extLst>
          </p:cNvPr>
          <p:cNvSpPr/>
          <p:nvPr/>
        </p:nvSpPr>
        <p:spPr>
          <a:xfrm>
            <a:off x="2542478" y="5929771"/>
            <a:ext cx="337580" cy="329410"/>
          </a:xfrm>
          <a:prstGeom prst="rect">
            <a:avLst/>
          </a:prstGeom>
          <a:solidFill>
            <a:schemeClr val="accent6">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6D19F92-86E6-838B-EEA7-C552D653E07E}"/>
              </a:ext>
            </a:extLst>
          </p:cNvPr>
          <p:cNvSpPr/>
          <p:nvPr/>
        </p:nvSpPr>
        <p:spPr>
          <a:xfrm>
            <a:off x="3597276" y="5938915"/>
            <a:ext cx="337580" cy="32941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6682404"/>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7EC4861-97A6-007B-3CDA-2C4284349B6A}"/>
              </a:ext>
            </a:extLst>
          </p:cNvPr>
          <p:cNvSpPr/>
          <p:nvPr/>
        </p:nvSpPr>
        <p:spPr>
          <a:xfrm>
            <a:off x="10032698" y="2091265"/>
            <a:ext cx="1739590" cy="237236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94D5DE74-2D5F-ACD0-4609-BB184A037FBB}"/>
              </a:ext>
            </a:extLst>
          </p:cNvPr>
          <p:cNvSpPr/>
          <p:nvPr/>
        </p:nvSpPr>
        <p:spPr>
          <a:xfrm>
            <a:off x="8210707" y="2091266"/>
            <a:ext cx="1739590" cy="23723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8C6FE05-8008-9AAD-604C-E69525192DF0}"/>
              </a:ext>
            </a:extLst>
          </p:cNvPr>
          <p:cNvSpPr>
            <a:spLocks noGrp="1"/>
          </p:cNvSpPr>
          <p:nvPr>
            <p:ph type="title"/>
          </p:nvPr>
        </p:nvSpPr>
        <p:spPr/>
        <p:txBody>
          <a:bodyPr/>
          <a:lstStyle/>
          <a:p>
            <a:r>
              <a:rPr lang="en-US" dirty="0"/>
              <a:t>Reason for our Gender Pay Gap</a:t>
            </a:r>
          </a:p>
        </p:txBody>
      </p:sp>
      <p:sp>
        <p:nvSpPr>
          <p:cNvPr id="3" name="Content Placeholder 2">
            <a:extLst>
              <a:ext uri="{FF2B5EF4-FFF2-40B4-BE49-F238E27FC236}">
                <a16:creationId xmlns:a16="http://schemas.microsoft.com/office/drawing/2014/main" id="{93C21CAC-682F-4CE1-D1B2-A1A44A06FB20}"/>
              </a:ext>
            </a:extLst>
          </p:cNvPr>
          <p:cNvSpPr>
            <a:spLocks noGrp="1"/>
          </p:cNvSpPr>
          <p:nvPr>
            <p:ph idx="4294967295"/>
          </p:nvPr>
        </p:nvSpPr>
        <p:spPr>
          <a:xfrm>
            <a:off x="461175" y="1440656"/>
            <a:ext cx="5253825" cy="3976688"/>
          </a:xfrm>
        </p:spPr>
        <p:txBody>
          <a:bodyPr>
            <a:normAutofit fontScale="92500"/>
          </a:bodyPr>
          <a:lstStyle/>
          <a:p>
            <a:pPr marL="0">
              <a:lnSpc>
                <a:spcPct val="115000"/>
              </a:lnSpc>
              <a:spcAft>
                <a:spcPts val="800"/>
              </a:spcAft>
              <a:buNone/>
            </a:pPr>
            <a:r>
              <a:rPr lang="en-US" b="1" kern="100" dirty="0">
                <a:effectLst/>
                <a:latin typeface="Source Sans Pro" panose="020B0503030403020204" pitchFamily="34" charset="0"/>
                <a:ea typeface="Source Sans Pro" panose="020B0503030403020204" pitchFamily="34" charset="0"/>
                <a:cs typeface="Arial" panose="020B0604020202020204" pitchFamily="34" charset="0"/>
              </a:rPr>
              <a:t>Gender Pay Gap Statement</a:t>
            </a:r>
          </a:p>
          <a:p>
            <a:pPr marL="0" marR="0">
              <a:lnSpc>
                <a:spcPct val="115000"/>
              </a:lnSpc>
              <a:spcAft>
                <a:spcPts val="800"/>
              </a:spcAft>
              <a:buNone/>
            </a:pPr>
            <a:r>
              <a:rPr lang="en-US" kern="100" dirty="0">
                <a:effectLst/>
                <a:latin typeface="Source Sans Pro" panose="020B0503030403020204" pitchFamily="34" charset="0"/>
                <a:ea typeface="Source Sans Pro" panose="020B0503030403020204" pitchFamily="34" charset="0"/>
                <a:cs typeface="Arial" panose="020B0604020202020204" pitchFamily="34" charset="0"/>
              </a:rPr>
              <a:t>We acknowledge that our Gender Pay Gap and Bonus Gap are primarily driven by the composition of our workforce, where 42% of employees are female. This disparity is largely attributable to the distribution of roles within our organization, with a higher proportion of male employees currently occupying senior-level and higher-paying positions.  We recognize that this imbalance reflects broader structural and historical trends, rather than differences in pay for equal work. Our commitment is to foster a more equitable workplace and to actively address the underlying factors contributing to this gap.</a:t>
            </a:r>
          </a:p>
          <a:p>
            <a:pPr marL="0" indent="0">
              <a:buNone/>
            </a:pPr>
            <a:endParaRPr lang="en-US" sz="1600" dirty="0">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52EAC062-200F-F655-49AA-97EA56094715}"/>
              </a:ext>
            </a:extLst>
          </p:cNvPr>
          <p:cNvGraphicFramePr>
            <a:graphicFrameLocks noGrp="1"/>
          </p:cNvGraphicFramePr>
          <p:nvPr>
            <p:extLst>
              <p:ext uri="{D42A27DB-BD31-4B8C-83A1-F6EECF244321}">
                <p14:modId xmlns:p14="http://schemas.microsoft.com/office/powerpoint/2010/main" val="1637101327"/>
              </p:ext>
            </p:extLst>
          </p:nvPr>
        </p:nvGraphicFramePr>
        <p:xfrm>
          <a:off x="6306314" y="2091266"/>
          <a:ext cx="5548376" cy="2372360"/>
        </p:xfrm>
        <a:graphic>
          <a:graphicData uri="http://schemas.openxmlformats.org/drawingml/2006/table">
            <a:tbl>
              <a:tblPr firstRow="1" bandRow="1">
                <a:tableStyleId>{5C22544A-7EE6-4342-B048-85BDC9FD1C3A}</a:tableStyleId>
              </a:tblPr>
              <a:tblGrid>
                <a:gridCol w="1945640">
                  <a:extLst>
                    <a:ext uri="{9D8B030D-6E8A-4147-A177-3AD203B41FA5}">
                      <a16:colId xmlns:a16="http://schemas.microsoft.com/office/drawing/2014/main" val="3955554185"/>
                    </a:ext>
                  </a:extLst>
                </a:gridCol>
                <a:gridCol w="1655064">
                  <a:extLst>
                    <a:ext uri="{9D8B030D-6E8A-4147-A177-3AD203B41FA5}">
                      <a16:colId xmlns:a16="http://schemas.microsoft.com/office/drawing/2014/main" val="551528285"/>
                    </a:ext>
                  </a:extLst>
                </a:gridCol>
                <a:gridCol w="1947672">
                  <a:extLst>
                    <a:ext uri="{9D8B030D-6E8A-4147-A177-3AD203B41FA5}">
                      <a16:colId xmlns:a16="http://schemas.microsoft.com/office/drawing/2014/main" val="1717684307"/>
                    </a:ext>
                  </a:extLst>
                </a:gridCol>
              </a:tblGrid>
              <a:tr h="370840">
                <a:tc>
                  <a:txBody>
                    <a:bodyPr/>
                    <a:lstStyle/>
                    <a:p>
                      <a:pPr algn="ctr"/>
                      <a:r>
                        <a:rPr lang="en-US" sz="1400" dirty="0">
                          <a:solidFill>
                            <a:schemeClr val="tx1">
                              <a:lumMod val="85000"/>
                              <a:lumOff val="15000"/>
                            </a:schemeClr>
                          </a:solidFill>
                          <a:latin typeface="Arial" panose="020B0604020202020204" pitchFamily="34" charset="0"/>
                          <a:cs typeface="Arial" panose="020B0604020202020204" pitchFamily="34" charset="0"/>
                        </a:rPr>
                        <a:t>Role Levels</a:t>
                      </a:r>
                    </a:p>
                  </a:txBody>
                  <a:tcPr>
                    <a:noFill/>
                  </a:tcPr>
                </a:tc>
                <a:tc>
                  <a:txBody>
                    <a:bodyPr/>
                    <a:lstStyle/>
                    <a:p>
                      <a:pPr algn="ctr"/>
                      <a:r>
                        <a:rPr lang="en-US" sz="1400" dirty="0">
                          <a:solidFill>
                            <a:schemeClr val="accent2"/>
                          </a:solidFill>
                          <a:latin typeface="Arial" panose="020B0604020202020204" pitchFamily="34" charset="0"/>
                          <a:cs typeface="Arial" panose="020B0604020202020204" pitchFamily="34" charset="0"/>
                        </a:rPr>
                        <a:t>Male as a % of Role</a:t>
                      </a:r>
                    </a:p>
                  </a:txBody>
                  <a:tcPr>
                    <a:noFill/>
                  </a:tcPr>
                </a:tc>
                <a:tc>
                  <a:txBody>
                    <a:bodyPr/>
                    <a:lstStyle/>
                    <a:p>
                      <a:pPr algn="ctr"/>
                      <a:r>
                        <a:rPr lang="en-US" sz="1400" dirty="0">
                          <a:solidFill>
                            <a:schemeClr val="accent2"/>
                          </a:solidFill>
                          <a:latin typeface="Arial" panose="020B0604020202020204" pitchFamily="34" charset="0"/>
                          <a:cs typeface="Arial" panose="020B0604020202020204" pitchFamily="34" charset="0"/>
                        </a:rPr>
                        <a:t>Female as a % of Role</a:t>
                      </a:r>
                    </a:p>
                  </a:txBody>
                  <a:tcPr>
                    <a:noFill/>
                  </a:tcPr>
                </a:tc>
                <a:extLst>
                  <a:ext uri="{0D108BD9-81ED-4DB2-BD59-A6C34878D82A}">
                    <a16:rowId xmlns:a16="http://schemas.microsoft.com/office/drawing/2014/main" val="3427091573"/>
                  </a:ext>
                </a:extLst>
              </a:tr>
              <a:tr h="370840">
                <a:tc>
                  <a:txBody>
                    <a:bodyPr/>
                    <a:lstStyle/>
                    <a:p>
                      <a:r>
                        <a:rPr lang="en-US" sz="1400" dirty="0">
                          <a:latin typeface="Arial" panose="020B0604020202020204" pitchFamily="34" charset="0"/>
                          <a:cs typeface="Arial" panose="020B0604020202020204" pitchFamily="34" charset="0"/>
                        </a:rPr>
                        <a:t>Executives</a:t>
                      </a:r>
                    </a:p>
                  </a:txBody>
                  <a:tcPr anchor="ctr">
                    <a:lnB w="12700" cap="flat" cmpd="sng" algn="ctr">
                      <a:solidFill>
                        <a:schemeClr val="tx1"/>
                      </a:solidFill>
                      <a:prstDash val="sysDot"/>
                      <a:round/>
                      <a:headEnd type="none" w="med" len="med"/>
                      <a:tailEnd type="none" w="med" len="med"/>
                    </a:lnB>
                    <a:noFill/>
                  </a:tcPr>
                </a:tc>
                <a:tc>
                  <a:txBody>
                    <a:bodyPr/>
                    <a:lstStyle/>
                    <a:p>
                      <a:pPr algn="ctr"/>
                      <a:r>
                        <a:rPr lang="en-US" sz="1400" dirty="0">
                          <a:latin typeface="Arial" panose="020B0604020202020204" pitchFamily="34" charset="0"/>
                          <a:cs typeface="Arial" panose="020B0604020202020204" pitchFamily="34" charset="0"/>
                        </a:rPr>
                        <a:t>100%</a:t>
                      </a:r>
                    </a:p>
                  </a:txBody>
                  <a:tcPr anchor="ctr">
                    <a:lnB w="12700" cap="flat" cmpd="sng" algn="ctr">
                      <a:solidFill>
                        <a:schemeClr val="tx1"/>
                      </a:solidFill>
                      <a:prstDash val="sysDot"/>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nchor="ctr">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258867841"/>
                  </a:ext>
                </a:extLst>
              </a:tr>
              <a:tr h="370840">
                <a:tc>
                  <a:txBody>
                    <a:bodyPr/>
                    <a:lstStyle/>
                    <a:p>
                      <a:r>
                        <a:rPr lang="en-US" sz="1400" dirty="0">
                          <a:latin typeface="Arial" panose="020B0604020202020204" pitchFamily="34" charset="0"/>
                          <a:cs typeface="Arial" panose="020B0604020202020204" pitchFamily="34" charset="0"/>
                        </a:rPr>
                        <a:t>Managers</a:t>
                      </a:r>
                    </a:p>
                  </a:txBody>
                  <a:tcPr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a:r>
                        <a:rPr lang="en-US" sz="1400" dirty="0">
                          <a:latin typeface="Arial" panose="020B0604020202020204" pitchFamily="34" charset="0"/>
                          <a:cs typeface="Arial" panose="020B0604020202020204" pitchFamily="34" charset="0"/>
                        </a:rPr>
                        <a:t>55%</a:t>
                      </a:r>
                    </a:p>
                  </a:txBody>
                  <a:tcPr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a:r>
                        <a:rPr lang="en-US" sz="1400" dirty="0">
                          <a:latin typeface="Arial" panose="020B0604020202020204" pitchFamily="34" charset="0"/>
                          <a:cs typeface="Arial" panose="020B0604020202020204" pitchFamily="34" charset="0"/>
                        </a:rPr>
                        <a:t>45%</a:t>
                      </a:r>
                    </a:p>
                  </a:txBody>
                  <a:tcPr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892438178"/>
                  </a:ext>
                </a:extLst>
              </a:tr>
              <a:tr h="370840">
                <a:tc>
                  <a:txBody>
                    <a:bodyPr/>
                    <a:lstStyle/>
                    <a:p>
                      <a:r>
                        <a:rPr lang="en-US" sz="1400" dirty="0">
                          <a:latin typeface="Arial" panose="020B0604020202020204" pitchFamily="34" charset="0"/>
                          <a:cs typeface="Arial" panose="020B0604020202020204" pitchFamily="34" charset="0"/>
                        </a:rPr>
                        <a:t>Professionals</a:t>
                      </a:r>
                    </a:p>
                  </a:txBody>
                  <a:tcPr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a:r>
                        <a:rPr lang="en-US" sz="1400" dirty="0">
                          <a:latin typeface="Arial" panose="020B0604020202020204" pitchFamily="34" charset="0"/>
                          <a:cs typeface="Arial" panose="020B0604020202020204" pitchFamily="34" charset="0"/>
                        </a:rPr>
                        <a:t>56%</a:t>
                      </a:r>
                    </a:p>
                  </a:txBody>
                  <a:tcPr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a:r>
                        <a:rPr lang="en-US" sz="1400" dirty="0">
                          <a:latin typeface="Arial" panose="020B0604020202020204" pitchFamily="34" charset="0"/>
                          <a:cs typeface="Arial" panose="020B0604020202020204" pitchFamily="34" charset="0"/>
                        </a:rPr>
                        <a:t>44%</a:t>
                      </a:r>
                    </a:p>
                  </a:txBody>
                  <a:tcPr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383761342"/>
                  </a:ext>
                </a:extLst>
              </a:tr>
              <a:tr h="370840">
                <a:tc>
                  <a:txBody>
                    <a:bodyPr/>
                    <a:lstStyle/>
                    <a:p>
                      <a:r>
                        <a:rPr lang="en-US" sz="1400" dirty="0">
                          <a:latin typeface="Arial" panose="020B0604020202020204" pitchFamily="34" charset="0"/>
                          <a:cs typeface="Arial" panose="020B0604020202020204" pitchFamily="34" charset="0"/>
                        </a:rPr>
                        <a:t>Production/Support</a:t>
                      </a:r>
                    </a:p>
                  </a:txBody>
                  <a:tcPr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a:r>
                        <a:rPr lang="en-US" sz="1400" dirty="0">
                          <a:latin typeface="Arial" panose="020B0604020202020204" pitchFamily="34" charset="0"/>
                          <a:cs typeface="Arial" panose="020B0604020202020204" pitchFamily="34" charset="0"/>
                        </a:rPr>
                        <a:t>55%</a:t>
                      </a:r>
                    </a:p>
                  </a:txBody>
                  <a:tcPr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a:r>
                        <a:rPr lang="en-US" sz="1400" dirty="0">
                          <a:latin typeface="Arial" panose="020B0604020202020204" pitchFamily="34" charset="0"/>
                          <a:cs typeface="Arial" panose="020B0604020202020204" pitchFamily="34" charset="0"/>
                        </a:rPr>
                        <a:t>45%</a:t>
                      </a:r>
                    </a:p>
                  </a:txBody>
                  <a:tcPr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362814140"/>
                  </a:ext>
                </a:extLst>
              </a:tr>
              <a:tr h="370840">
                <a:tc>
                  <a:txBody>
                    <a:bodyPr/>
                    <a:lstStyle/>
                    <a:p>
                      <a:endParaRPr lang="en-US" sz="1400">
                        <a:latin typeface="Arial" panose="020B0604020202020204" pitchFamily="34" charset="0"/>
                        <a:cs typeface="Arial" panose="020B0604020202020204" pitchFamily="34" charset="0"/>
                      </a:endParaRPr>
                    </a:p>
                  </a:txBody>
                  <a:tcPr>
                    <a:lnT w="12700" cap="flat" cmpd="sng" algn="ctr">
                      <a:solidFill>
                        <a:schemeClr val="tx1"/>
                      </a:solidFill>
                      <a:prstDash val="sysDot"/>
                      <a:round/>
                      <a:headEnd type="none" w="med" len="med"/>
                      <a:tailEnd type="none" w="med" len="med"/>
                    </a:lnT>
                    <a:noFill/>
                  </a:tcPr>
                </a:tc>
                <a:tc>
                  <a:txBody>
                    <a:bodyPr/>
                    <a:lstStyle/>
                    <a:p>
                      <a:endParaRPr lang="en-US" sz="1400" dirty="0">
                        <a:latin typeface="Arial" panose="020B0604020202020204" pitchFamily="34" charset="0"/>
                        <a:cs typeface="Arial" panose="020B0604020202020204" pitchFamily="34" charset="0"/>
                      </a:endParaRPr>
                    </a:p>
                  </a:txBody>
                  <a:tcPr>
                    <a:lnT w="12700" cap="flat" cmpd="sng" algn="ctr">
                      <a:solidFill>
                        <a:schemeClr val="tx1"/>
                      </a:solidFill>
                      <a:prstDash val="sysDot"/>
                      <a:round/>
                      <a:headEnd type="none" w="med" len="med"/>
                      <a:tailEnd type="none" w="med" len="med"/>
                    </a:lnT>
                    <a:noFill/>
                  </a:tcPr>
                </a:tc>
                <a:tc>
                  <a:txBody>
                    <a:bodyPr/>
                    <a:lstStyle/>
                    <a:p>
                      <a:endParaRPr lang="en-US" sz="1400" dirty="0">
                        <a:latin typeface="Arial" panose="020B0604020202020204" pitchFamily="34" charset="0"/>
                        <a:cs typeface="Arial" panose="020B0604020202020204" pitchFamily="34" charset="0"/>
                      </a:endParaRPr>
                    </a:p>
                  </a:txBody>
                  <a:tcPr>
                    <a:lnT w="12700" cap="flat" cmpd="sng" algn="ctr">
                      <a:solidFill>
                        <a:schemeClr val="tx1"/>
                      </a:solidFill>
                      <a:prstDash val="sysDot"/>
                      <a:round/>
                      <a:headEnd type="none" w="med" len="med"/>
                      <a:tailEnd type="none" w="med" len="med"/>
                    </a:lnT>
                    <a:noFill/>
                  </a:tcPr>
                </a:tc>
                <a:extLst>
                  <a:ext uri="{0D108BD9-81ED-4DB2-BD59-A6C34878D82A}">
                    <a16:rowId xmlns:a16="http://schemas.microsoft.com/office/drawing/2014/main" val="1609393997"/>
                  </a:ext>
                </a:extLst>
              </a:tr>
            </a:tbl>
          </a:graphicData>
        </a:graphic>
      </p:graphicFrame>
    </p:spTree>
    <p:extLst>
      <p:ext uri="{BB962C8B-B14F-4D97-AF65-F5344CB8AC3E}">
        <p14:creationId xmlns:p14="http://schemas.microsoft.com/office/powerpoint/2010/main" val="363905952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D227A-6518-C3CA-E801-A8E0661ABA4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14D6B98-CC9E-2EA0-2A34-6EA33F94CBDC}"/>
              </a:ext>
            </a:extLst>
          </p:cNvPr>
          <p:cNvSpPr/>
          <p:nvPr/>
        </p:nvSpPr>
        <p:spPr>
          <a:xfrm>
            <a:off x="0" y="2030160"/>
            <a:ext cx="12192000" cy="2486084"/>
          </a:xfrm>
          <a:prstGeom prst="rect">
            <a:avLst/>
          </a:prstGeom>
          <a:solidFill>
            <a:schemeClr val="bg1">
              <a:lumMod val="95000"/>
            </a:scheme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A273CE4-A6C5-32EB-E9F0-81ACFD85A287}"/>
              </a:ext>
            </a:extLst>
          </p:cNvPr>
          <p:cNvSpPr>
            <a:spLocks noGrp="1"/>
          </p:cNvSpPr>
          <p:nvPr>
            <p:ph type="title"/>
          </p:nvPr>
        </p:nvSpPr>
        <p:spPr/>
        <p:txBody>
          <a:bodyPr/>
          <a:lstStyle/>
          <a:p>
            <a:r>
              <a:rPr lang="en-US" sz="3200" dirty="0"/>
              <a:t>Our commitment</a:t>
            </a:r>
          </a:p>
        </p:txBody>
      </p:sp>
      <p:sp>
        <p:nvSpPr>
          <p:cNvPr id="3" name="Content Placeholder 2">
            <a:extLst>
              <a:ext uri="{FF2B5EF4-FFF2-40B4-BE49-F238E27FC236}">
                <a16:creationId xmlns:a16="http://schemas.microsoft.com/office/drawing/2014/main" id="{900A94DB-D33C-5788-BCDA-C761ACD2F8F2}"/>
              </a:ext>
            </a:extLst>
          </p:cNvPr>
          <p:cNvSpPr>
            <a:spLocks noGrp="1"/>
          </p:cNvSpPr>
          <p:nvPr>
            <p:ph idx="4294967295"/>
          </p:nvPr>
        </p:nvSpPr>
        <p:spPr>
          <a:xfrm>
            <a:off x="571412" y="1115123"/>
            <a:ext cx="11274552" cy="5218770"/>
          </a:xfrm>
        </p:spPr>
        <p:txBody>
          <a:bodyPr>
            <a:noAutofit/>
          </a:bodyPr>
          <a:lstStyle/>
          <a:p>
            <a:pPr>
              <a:lnSpc>
                <a:spcPct val="120000"/>
              </a:lnSpc>
            </a:pPr>
            <a:r>
              <a:rPr lang="en-US" sz="1600" dirty="0">
                <a:latin typeface="+mn-lt"/>
                <a:ea typeface="Source Sans Pro" panose="020B0503030403020204" pitchFamily="34" charset="0"/>
                <a:cs typeface="Arial" panose="020B0604020202020204" pitchFamily="34" charset="0"/>
              </a:rPr>
              <a:t>Our goal is to ensure that higher-level roles within the organization are increasingly accessible to women, and that all employees—regardless of gender—have equal opportunities to thrive. To support meaningful progress, we are implementing the following initiatives:</a:t>
            </a:r>
          </a:p>
          <a:p>
            <a:pPr marL="285750" indent="-285750">
              <a:lnSpc>
                <a:spcPct val="120000"/>
              </a:lnSpc>
              <a:buFont typeface="Arial" panose="020B0604020202020204" pitchFamily="34" charset="0"/>
              <a:buChar char="•"/>
            </a:pPr>
            <a:r>
              <a:rPr lang="en-US" sz="1600" b="1" dirty="0">
                <a:latin typeface="+mn-lt"/>
                <a:ea typeface="Source Sans Pro" panose="020B0503030403020204" pitchFamily="34" charset="0"/>
                <a:cs typeface="Arial" panose="020B0604020202020204" pitchFamily="34" charset="0"/>
              </a:rPr>
              <a:t>Leadership Development</a:t>
            </a:r>
            <a:r>
              <a:rPr lang="en-US" sz="1600" dirty="0">
                <a:latin typeface="+mn-lt"/>
                <a:ea typeface="Source Sans Pro" panose="020B0503030403020204" pitchFamily="34" charset="0"/>
                <a:cs typeface="Arial" panose="020B0604020202020204" pitchFamily="34" charset="0"/>
              </a:rPr>
              <a:t>: We will target leadership programs to support the progression of women into senior roles.</a:t>
            </a:r>
          </a:p>
          <a:p>
            <a:pPr marL="285750" indent="-285750">
              <a:lnSpc>
                <a:spcPct val="120000"/>
              </a:lnSpc>
              <a:buFont typeface="Arial" panose="020B0604020202020204" pitchFamily="34" charset="0"/>
              <a:buChar char="•"/>
            </a:pPr>
            <a:r>
              <a:rPr lang="en-US" sz="1600" b="1" dirty="0">
                <a:latin typeface="+mn-lt"/>
                <a:ea typeface="Source Sans Pro" panose="020B0503030403020204" pitchFamily="34" charset="0"/>
                <a:cs typeface="Arial" panose="020B0604020202020204" pitchFamily="34" charset="0"/>
              </a:rPr>
              <a:t>Recruitment &amp; Promotion Review</a:t>
            </a:r>
            <a:r>
              <a:rPr lang="en-US" sz="1600" dirty="0">
                <a:latin typeface="+mn-lt"/>
                <a:ea typeface="Source Sans Pro" panose="020B0503030403020204" pitchFamily="34" charset="0"/>
                <a:cs typeface="Arial" panose="020B0604020202020204" pitchFamily="34" charset="0"/>
              </a:rPr>
              <a:t>: We will evaluate our recruitment and promotion practices to ensure gender equity is embedded throughout.</a:t>
            </a:r>
          </a:p>
          <a:p>
            <a:pPr marL="285750" indent="-285750">
              <a:lnSpc>
                <a:spcPct val="120000"/>
              </a:lnSpc>
              <a:buFont typeface="Arial" panose="020B0604020202020204" pitchFamily="34" charset="0"/>
              <a:buChar char="•"/>
            </a:pPr>
            <a:r>
              <a:rPr lang="en-US" sz="1600" b="1" dirty="0">
                <a:latin typeface="+mn-lt"/>
                <a:ea typeface="Source Sans Pro" panose="020B0503030403020204" pitchFamily="34" charset="0"/>
                <a:cs typeface="Arial" panose="020B0604020202020204" pitchFamily="34" charset="0"/>
              </a:rPr>
              <a:t>Career Pathing &amp; Mentoring</a:t>
            </a:r>
            <a:r>
              <a:rPr lang="en-US" sz="1600" dirty="0">
                <a:latin typeface="+mn-lt"/>
                <a:ea typeface="Source Sans Pro" panose="020B0503030403020204" pitchFamily="34" charset="0"/>
                <a:cs typeface="Arial" panose="020B0604020202020204" pitchFamily="34" charset="0"/>
              </a:rPr>
              <a:t>: We are launching programs that provide clear career pathways and mentorship opportunities</a:t>
            </a:r>
          </a:p>
          <a:p>
            <a:pPr marL="285750" indent="-285750">
              <a:lnSpc>
                <a:spcPct val="120000"/>
              </a:lnSpc>
              <a:buFont typeface="Arial" panose="020B0604020202020204" pitchFamily="34" charset="0"/>
              <a:buChar char="•"/>
            </a:pPr>
            <a:r>
              <a:rPr lang="en-US" sz="1600" b="1" dirty="0">
                <a:latin typeface="+mn-lt"/>
                <a:ea typeface="Source Sans Pro" panose="020B0503030403020204" pitchFamily="34" charset="0"/>
                <a:cs typeface="Arial" panose="020B0604020202020204" pitchFamily="34" charset="0"/>
              </a:rPr>
              <a:t>Monitoring &amp; Transparency</a:t>
            </a:r>
            <a:r>
              <a:rPr lang="en-US" sz="1600" dirty="0">
                <a:latin typeface="+mn-lt"/>
                <a:ea typeface="Source Sans Pro" panose="020B0503030403020204" pitchFamily="34" charset="0"/>
                <a:cs typeface="Arial" panose="020B0604020202020204" pitchFamily="34" charset="0"/>
              </a:rPr>
              <a:t>: We will conduct regular internal audits and share transparent reporting to track progress and adjust our approach as needed.</a:t>
            </a:r>
          </a:p>
          <a:p>
            <a:pPr marL="285750" indent="-285750">
              <a:lnSpc>
                <a:spcPct val="120000"/>
              </a:lnSpc>
              <a:buFont typeface="Arial" panose="020B0604020202020204" pitchFamily="34" charset="0"/>
              <a:buChar char="•"/>
            </a:pPr>
            <a:endParaRPr lang="en-US" sz="1600" b="1" dirty="0">
              <a:latin typeface="+mn-lt"/>
              <a:ea typeface="Source Sans Pro" panose="020B0503030403020204" pitchFamily="34" charset="0"/>
              <a:cs typeface="Arial" panose="020B0604020202020204" pitchFamily="34" charset="0"/>
            </a:endParaRPr>
          </a:p>
          <a:p>
            <a:pPr>
              <a:lnSpc>
                <a:spcPct val="120000"/>
              </a:lnSpc>
            </a:pPr>
            <a:r>
              <a:rPr lang="en-US" sz="1600" i="1" dirty="0">
                <a:solidFill>
                  <a:srgbClr val="000000"/>
                </a:solidFill>
                <a:latin typeface="+mn-lt"/>
              </a:rPr>
              <a:t>We believe in the value of bringing new ideas, skillsets and perspectives to help power innovation and progress. Fostering an environment where all employees can bring their best selves to work and truly experience inclusion and belonging enables us to learn, grow and deliver even more value together. </a:t>
            </a:r>
            <a:r>
              <a:rPr lang="en-US" sz="1600" i="1" dirty="0">
                <a:latin typeface="+mn-lt"/>
                <a:ea typeface="Source Sans Pro" panose="020B0503030403020204" pitchFamily="34" charset="0"/>
                <a:cs typeface="Arial" panose="020B0604020202020204" pitchFamily="34" charset="0"/>
              </a:rPr>
              <a:t>Addressing the gender pay gap is a key part of our broader strategy to build a fair, representative, and high-performing organization.</a:t>
            </a:r>
          </a:p>
        </p:txBody>
      </p:sp>
    </p:spTree>
    <p:extLst>
      <p:ext uri="{BB962C8B-B14F-4D97-AF65-F5344CB8AC3E}">
        <p14:creationId xmlns:p14="http://schemas.microsoft.com/office/powerpoint/2010/main" val="3545051830"/>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6526219"/>
      </p:ext>
    </p:extLst>
  </p:cSld>
  <p:clrMapOvr>
    <a:masterClrMapping/>
  </p:clrMapOvr>
  <p:transition spd="slow">
    <p:wipe/>
  </p:transition>
</p:sld>
</file>

<file path=ppt/theme/theme1.xml><?xml version="1.0" encoding="utf-8"?>
<a:theme xmlns:a="http://schemas.openxmlformats.org/drawingml/2006/main" name="Amneal_WS_Template">
  <a:themeElements>
    <a:clrScheme name="amneal">
      <a:dk1>
        <a:srgbClr val="333333"/>
      </a:dk1>
      <a:lt1>
        <a:srgbClr val="FFFFFF"/>
      </a:lt1>
      <a:dk2>
        <a:srgbClr val="777777"/>
      </a:dk2>
      <a:lt2>
        <a:srgbClr val="F9F2E5"/>
      </a:lt2>
      <a:accent1>
        <a:srgbClr val="FFD65C"/>
      </a:accent1>
      <a:accent2>
        <a:srgbClr val="00558B"/>
      </a:accent2>
      <a:accent3>
        <a:srgbClr val="007F68"/>
      </a:accent3>
      <a:accent4>
        <a:srgbClr val="80157E"/>
      </a:accent4>
      <a:accent5>
        <a:srgbClr val="D20064"/>
      </a:accent5>
      <a:accent6>
        <a:srgbClr val="CCE5E1"/>
      </a:accent6>
      <a:hlink>
        <a:srgbClr val="00558B"/>
      </a:hlink>
      <a:folHlink>
        <a:srgbClr val="00558B"/>
      </a:folHlink>
    </a:clrScheme>
    <a:fontScheme name="Amneal">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effectLst/>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Amneal_Template_2021_d2" id="{4D89A7BB-A431-9B45-84F2-E8EF96C360CB}" vid="{67E7E2D5-5A22-2142-A60C-91957A513AED}"/>
    </a:ext>
  </a:extLst>
</a:theme>
</file>

<file path=docProps/app.xml><?xml version="1.0" encoding="utf-8"?>
<Properties xmlns="http://schemas.openxmlformats.org/officeDocument/2006/extended-properties" xmlns:vt="http://schemas.openxmlformats.org/officeDocument/2006/docPropsVTypes">
  <TotalTime>4446</TotalTime>
  <Words>758</Words>
  <Application>Microsoft Office PowerPoint</Application>
  <PresentationFormat>Widescreen</PresentationFormat>
  <Paragraphs>57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Source Sans Pro</vt:lpstr>
      <vt:lpstr>Source Sans Pro SemiBold</vt:lpstr>
      <vt:lpstr>Amneal_WS_Template</vt:lpstr>
      <vt:lpstr>Gender Pay Gap Report Ireland Operations</vt:lpstr>
      <vt:lpstr>Executive summary</vt:lpstr>
      <vt:lpstr>Reporting categories</vt:lpstr>
      <vt:lpstr>Quartiles</vt:lpstr>
      <vt:lpstr>Reason for our Gender Pay Gap</vt:lpstr>
      <vt:lpstr>Our commitment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Rosemary Sobreiro</dc:creator>
  <cp:lastModifiedBy>Rosemary Sobreiro</cp:lastModifiedBy>
  <cp:revision>15</cp:revision>
  <dcterms:created xsi:type="dcterms:W3CDTF">2025-11-07T20:55:39Z</dcterms:created>
  <dcterms:modified xsi:type="dcterms:W3CDTF">2026-03-03T18:09:24Z</dcterms:modified>
</cp:coreProperties>
</file>